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75" r:id="rId15"/>
    <p:sldId id="269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D"/>
    <a:srgbClr val="005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561" autoAdjust="0"/>
  </p:normalViewPr>
  <p:slideViewPr>
    <p:cSldViewPr>
      <p:cViewPr>
        <p:scale>
          <a:sx n="70" d="100"/>
          <a:sy n="70" d="100"/>
        </p:scale>
        <p:origin x="-1194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My%20Skype%20Received%20Files\&#1047;&#1072;&#1076;&#1072;&#1085;&#1080;&#107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6123241145075252E-2"/>
          <c:y val="3.0097817908201752E-2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9081969780074364E-2"/>
          <c:y val="0.16871558430829667"/>
          <c:w val="0.89572203931784378"/>
          <c:h val="0.684030122009235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Лист1!$E$13</c:f>
              <c:strCache>
                <c:ptCount val="1"/>
                <c:pt idx="0">
                  <c:v>Скорость в  % от скорости света</c:v>
                </c:pt>
              </c:strCache>
            </c:strRef>
          </c:tx>
          <c:marker>
            <c:symbol val="none"/>
          </c:marker>
          <c:cat>
            <c:multiLvlStrRef>
              <c:f>Лист1!$F$11:$P$12</c:f>
              <c:multiLvlStrCache>
                <c:ptCount val="11"/>
                <c:lvl>
                  <c:pt idx="0">
                    <c:v>0</c:v>
                  </c:pt>
                  <c:pt idx="1">
                    <c:v>10</c:v>
                  </c:pt>
                  <c:pt idx="2">
                    <c:v>20</c:v>
                  </c:pt>
                  <c:pt idx="3">
                    <c:v>30</c:v>
                  </c:pt>
                  <c:pt idx="4">
                    <c:v>40</c:v>
                  </c:pt>
                  <c:pt idx="5">
                    <c:v>50</c:v>
                  </c:pt>
                  <c:pt idx="6">
                    <c:v>60</c:v>
                  </c:pt>
                  <c:pt idx="7">
                    <c:v>70</c:v>
                  </c:pt>
                  <c:pt idx="8">
                    <c:v>80</c:v>
                  </c:pt>
                  <c:pt idx="9">
                    <c:v>90</c:v>
                  </c:pt>
                  <c:pt idx="10">
                    <c:v>100</c:v>
                  </c:pt>
                </c:lvl>
                <c:lvl>
                  <c:pt idx="0">
                    <c:v>Содержание воды в масле, %</c:v>
                  </c:pt>
                </c:lvl>
              </c:multiLvlStrCache>
            </c:multiLvlStrRef>
          </c:cat>
          <c:val>
            <c:numRef>
              <c:f>Лист1!$F$13:$P$13</c:f>
              <c:numCache>
                <c:formatCode>General</c:formatCode>
                <c:ptCount val="11"/>
                <c:pt idx="0">
                  <c:v>62.7</c:v>
                </c:pt>
                <c:pt idx="1">
                  <c:v>54.9</c:v>
                </c:pt>
                <c:pt idx="2">
                  <c:v>50</c:v>
                </c:pt>
                <c:pt idx="3">
                  <c:v>44.9</c:v>
                </c:pt>
                <c:pt idx="4">
                  <c:v>41.1</c:v>
                </c:pt>
                <c:pt idx="5">
                  <c:v>37.700000000000003</c:v>
                </c:pt>
                <c:pt idx="6">
                  <c:v>34.36</c:v>
                </c:pt>
                <c:pt idx="7">
                  <c:v>32.700000000000003</c:v>
                </c:pt>
                <c:pt idx="8">
                  <c:v>31.3</c:v>
                </c:pt>
                <c:pt idx="9">
                  <c:v>29.9</c:v>
                </c:pt>
                <c:pt idx="10">
                  <c:v>28.8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08672"/>
        <c:axId val="81318656"/>
      </c:lineChart>
      <c:catAx>
        <c:axId val="8130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81318656"/>
        <c:crossesAt val="0"/>
        <c:auto val="1"/>
        <c:lblAlgn val="ctr"/>
        <c:lblOffset val="1"/>
        <c:tickLblSkip val="10"/>
        <c:noMultiLvlLbl val="0"/>
      </c:catAx>
      <c:valAx>
        <c:axId val="81318656"/>
        <c:scaling>
          <c:orientation val="minMax"/>
          <c:max val="70"/>
          <c:min val="0"/>
        </c:scaling>
        <c:delete val="0"/>
        <c:axPos val="l"/>
        <c:numFmt formatCode="General" sourceLinked="1"/>
        <c:majorTickMark val="none"/>
        <c:minorTickMark val="none"/>
        <c:tickLblPos val="low"/>
        <c:crossAx val="81308672"/>
        <c:crosses val="autoZero"/>
        <c:crossBetween val="midCat"/>
      </c:valAx>
      <c:spPr>
        <a:noFill/>
      </c:spPr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795-50A6-481D-A2B2-5B0D634A2CD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04E87C-74B0-41C7-A083-C7E1325F7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795-50A6-481D-A2B2-5B0D634A2CD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E87C-74B0-41C7-A083-C7E1325F7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795-50A6-481D-A2B2-5B0D634A2CD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E87C-74B0-41C7-A083-C7E1325F7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981075"/>
          </a:xfrm>
          <a:prstGeom prst="rect">
            <a:avLst/>
          </a:prstGeom>
          <a:solidFill>
            <a:srgbClr val="005496"/>
          </a:solidFill>
          <a:ln>
            <a:noFill/>
          </a:ln>
        </p:spPr>
        <p:txBody>
          <a:bodyPr anchor="ctr" anchorCtr="0"/>
          <a:lstStyle>
            <a:lvl1pPr>
              <a:defRPr sz="2400" b="0" strike="noStrik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1475656" cy="982663"/>
          </a:xfrm>
          <a:prstGeom prst="rect">
            <a:avLst/>
          </a:prstGeom>
          <a:solidFill>
            <a:srgbClr val="ECECED"/>
          </a:solidFill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ru-RU" smtClean="0"/>
          </a:p>
          <a:p>
            <a:pPr>
              <a:defRPr/>
            </a:pPr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27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A8795-50A6-481D-A2B2-5B0D634A2CD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04E87C-74B0-41C7-A083-C7E1325F7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НИЦМИ">
    <p:bg>
      <p:bgPr>
        <a:solidFill>
          <a:srgbClr val="EC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4365104"/>
          </a:xfrm>
          <a:prstGeom prst="rect">
            <a:avLst/>
          </a:prstGeom>
          <a:solidFill>
            <a:srgbClr val="005496"/>
          </a:solidFill>
          <a:ln>
            <a:noFill/>
          </a:ln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3240360" cy="210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795-50A6-481D-A2B2-5B0D634A2CD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E87C-74B0-41C7-A083-C7E1325F7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795-50A6-481D-A2B2-5B0D634A2CD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E87C-74B0-41C7-A083-C7E1325F7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795-50A6-481D-A2B2-5B0D634A2CD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E87C-74B0-41C7-A083-C7E1325F7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795-50A6-481D-A2B2-5B0D634A2CD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E87C-74B0-41C7-A083-C7E1325F7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795-50A6-481D-A2B2-5B0D634A2CD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E87C-74B0-41C7-A083-C7E1325F7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795-50A6-481D-A2B2-5B0D634A2CD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E87C-74B0-41C7-A083-C7E1325F7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795-50A6-481D-A2B2-5B0D634A2CD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E87C-74B0-41C7-A083-C7E1325F7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8795-50A6-481D-A2B2-5B0D634A2CD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E87C-74B0-41C7-A083-C7E1325F7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8795-50A6-481D-A2B2-5B0D634A2CD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Ddd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4E87C-74B0-41C7-A083-C7E1325F7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dirty="0" smtClean="0"/>
              <a:t>Системы измерения, основанные</a:t>
            </a:r>
            <a:br>
              <a:rPr lang="ru-RU" dirty="0" smtClean="0"/>
            </a:br>
            <a:r>
              <a:rPr lang="ru-RU" dirty="0" smtClean="0"/>
              <a:t>на технологии ИСМП</a:t>
            </a:r>
            <a:br>
              <a:rPr lang="ru-RU" dirty="0" smtClean="0"/>
            </a:br>
            <a:r>
              <a:rPr lang="ru-RU" dirty="0" smtClean="0"/>
              <a:t>(идентификации сред</a:t>
            </a:r>
            <a:br>
              <a:rPr lang="ru-RU" dirty="0" smtClean="0"/>
            </a:br>
            <a:r>
              <a:rPr lang="ru-RU" dirty="0" smtClean="0"/>
              <a:t>в многокомпонентных продуктах)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Установки предварительного сброса</a:t>
            </a:r>
            <a:r>
              <a:rPr lang="en-US" sz="2800" dirty="0" smtClean="0"/>
              <a:t> </a:t>
            </a:r>
            <a:r>
              <a:rPr lang="ru-RU" sz="2800" dirty="0" smtClean="0"/>
              <a:t>на базе системы УМФ300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980728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Возможности  системы УМФ300 по получению количественных и качественных характеристик жидкости в резервуаре или технологическом аппарате получили дополнительное развитие при проектировании технологических установок. Достижение технологических задач при использовании минимального количества технологических аппаратов и звеньев обеспечивает сокращение затрат на строительство и эксплуатацию установок. </a:t>
            </a:r>
            <a:endParaRPr lang="ru-RU" sz="1200" dirty="0" smtClean="0"/>
          </a:p>
          <a:p>
            <a:r>
              <a:rPr lang="ru-RU" sz="1200" dirty="0" smtClean="0"/>
              <a:t>Даже использование небольшого количества систем УМФ300 на узловых технологических звеньях позволяет добиться существенных технологических результатов.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1595"/>
            <a:ext cx="3888432" cy="381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79512" y="5013176"/>
            <a:ext cx="853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Установленные на главных технологических звеньях УМФ300 – отстойнике холодного отстоя О1 и горячего отстоя О2 обеспечивали контроль за качеством подготавливаемой воды ( О1 ) и качеством подготавливаемой нефти. Устойчивость установки обеспечивалась системой АСУ ТП </a:t>
            </a:r>
            <a:r>
              <a:rPr lang="en-US" sz="1200" dirty="0" err="1" smtClean="0"/>
              <a:t>Mlevel</a:t>
            </a:r>
            <a:r>
              <a:rPr lang="en-US" sz="1200" dirty="0" smtClean="0"/>
              <a:t> </a:t>
            </a:r>
            <a:r>
              <a:rPr lang="ru-RU" sz="1200" dirty="0" smtClean="0"/>
              <a:t>клапанов обратной связи (КШ3 и КШ5). При изменении внешних условий при помощи этих клапанов осуществлялось перераспределение нагрузки между первой и второй ступенями подготовки в автоматическом режиме. При этом оператор даже не замечает наличие изменившихся входных воздействий на установку. Также в условиях плохо отстаивающейся эмульсии система обеспечивает дополнительную циркуляцию жидкости с  автоматическим увеличение температуры в обоих ступенях до момента достижения требуемого качества подготовки нефти и воды. 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298209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Наиболее успешной в этом смысле стала установка предварительного сброса воды с использованием УМФ300 и программно-техническим модулем </a:t>
            </a:r>
            <a:r>
              <a:rPr lang="en-US" sz="1200" dirty="0" err="1" smtClean="0"/>
              <a:t>Mlevel</a:t>
            </a:r>
            <a:r>
              <a:rPr lang="ru-RU" sz="1200" dirty="0" smtClean="0"/>
              <a:t>. Которая при минимальном количестве аппаратов и достижении заданных технологических задач обеспечивала высокую устойчивость к внешним факторам, а именно: неравномерность подачи жидкости на вход установки, существенные колебания </a:t>
            </a:r>
            <a:r>
              <a:rPr lang="ru-RU" sz="1200" dirty="0" err="1" smtClean="0"/>
              <a:t>обводненности</a:t>
            </a:r>
            <a:r>
              <a:rPr lang="ru-RU" sz="1200" dirty="0" smtClean="0"/>
              <a:t> нефти на ее входе, различная степень подготовленности эмульсии к отстою, значительные колебания плотности нефти и воды, различный физико-химический состав жидкости на входе.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Оперативный учет нефти в резервуарах, оснащенных системой УМФ300</a:t>
            </a:r>
            <a:endParaRPr lang="ru-RU" sz="2800" dirty="0"/>
          </a:p>
        </p:txBody>
      </p:sp>
      <p:pic>
        <p:nvPicPr>
          <p:cNvPr id="7" name="Рисунок 6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96498"/>
            <a:ext cx="3672408" cy="53728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23928" y="996399"/>
            <a:ext cx="50405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Актуальность задачи определения количества нефти в эмульсии определяется не только с решениями проблем, связанных непосредственно с подготовкой нефти, но и вопросами оперативного учета нефти в резервуарах и технологических аппаратах. В старой концепции нефть/вода учет количества нефти производился по показаниям поплавков или электронной рулетки. Такой учет регулярно приводил к возникновениям значительных дисбалансов между добычей, подготовкой и узлами учета. Данный дисбаланс возникал по причине концептуального игнорирования «</a:t>
            </a:r>
            <a:r>
              <a:rPr lang="ru-RU" sz="1200" dirty="0" err="1" smtClean="0"/>
              <a:t>промслоя</a:t>
            </a:r>
            <a:r>
              <a:rPr lang="ru-RU" sz="1200" dirty="0" smtClean="0"/>
              <a:t>». Учитывая, что в «</a:t>
            </a:r>
            <a:r>
              <a:rPr lang="ru-RU" sz="1200" dirty="0" err="1" smtClean="0"/>
              <a:t>промслое</a:t>
            </a:r>
            <a:r>
              <a:rPr lang="ru-RU" sz="1200" dirty="0" smtClean="0"/>
              <a:t>» электронная рулетка и поплавок ведут 4 себя непредсказуемо, то возникновение этих дисбалансов можно было признать закономерным. Внедрение УМФ300 выявило весомое влияние технологии на результаты оперативного учета нефти. Система УМФ300 показала, что при нарушениях или сбоях в технологическом процессе подготовки нефти эмульсионная зона имеет тенденцию к расширению за счет нефтяной и водяной зон. При том, что общее количество нефти в резервуаре или технологическом аппарате может оставаться неизменным, большая ее часть может оказаться химически связанной в эмульсионной зоне и учет ее будет затруднен. Проведение учета нефти только по ее подготовленной части, находящейся в нефтяной зоне жидкостного столба, приводит к значительным суточным колебаниям, определяемым качеством подготовки в данном резервуаре или технологическом аппарате.</a:t>
            </a:r>
          </a:p>
          <a:p>
            <a:r>
              <a:rPr lang="ru-RU" sz="1200" dirty="0" smtClean="0"/>
              <a:t>В результате разработана методика определения количества нефти в эмульсионной зоне на базе системы УМФ300.  Выдача информации о количестве нефти в резервуаре или технологическом аппарате в модернизированной системе УМФ300 производится в виде дополнительного четвертого слоя, толщина которого относительно верхнего уровня дает оценку объема общего количества нефти путем суммирования объема обезвоженной нефти и количества нефти находящегося в эмульсионной зоне. 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Мультифазный</a:t>
            </a:r>
            <a:r>
              <a:rPr lang="ru-RU" sz="2800" dirty="0" smtClean="0"/>
              <a:t> поточный влагомер</a:t>
            </a:r>
            <a:br>
              <a:rPr lang="ru-RU" sz="2800" dirty="0" smtClean="0"/>
            </a:br>
            <a:r>
              <a:rPr lang="ru-RU" sz="2800" dirty="0" smtClean="0"/>
              <a:t>МПВ700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1268760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Мультифазный</a:t>
            </a:r>
            <a:r>
              <a:rPr lang="ru-RU" sz="1400" dirty="0" smtClean="0"/>
              <a:t> поточный влагомер МПВ700 первоначально был разработан в 2013 году центром ООО НИЦМИ для определения текущего процентного содержания воды в нефти и нефтепродуктах, движущихся в потоке по трубопроводам внутренней и внешней систем перекачки нефти и нефтепродуктов на различных технологических установках. В дальнейшем по результатам проведенных испытаний ОПИ был модернизирован  для работы в </a:t>
            </a:r>
            <a:r>
              <a:rPr lang="ru-RU" sz="1400" dirty="0" err="1" smtClean="0"/>
              <a:t>мультифазных</a:t>
            </a:r>
            <a:r>
              <a:rPr lang="ru-RU" sz="1400" dirty="0" smtClean="0"/>
              <a:t> потоках, содержащих свободный газ.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61440" y="3861048"/>
          <a:ext cx="5544616" cy="2896299"/>
        </p:xfrm>
        <a:graphic>
          <a:graphicData uri="http://schemas.openxmlformats.org/drawingml/2006/table">
            <a:tbl>
              <a:tblPr/>
              <a:tblGrid>
                <a:gridCol w="4088959"/>
                <a:gridCol w="1455657"/>
              </a:tblGrid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baseline="0" dirty="0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Диапазон </a:t>
                      </a:r>
                      <a: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измерения объемной доли воды</a:t>
                      </a:r>
                      <a:endParaRPr lang="ru-RU" sz="1050" kern="1200" baseline="0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От 0,01 до 99,9</a:t>
                      </a:r>
                      <a:endParaRPr lang="ru-RU" sz="1050" kern="1200" baseline="0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Пределы допускаемой абсолютной погрешности измерения</a:t>
                      </a:r>
                      <a:b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объемной доли воды в зависимости от влагосодержания, %</a:t>
                      </a:r>
                      <a:b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- при объемной доле воды в диапазоне от 0 до 50% объемной доли воды</a:t>
                      </a:r>
                      <a:b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- при объемной доле воды в диапазоне от 50 до 100% объемной доли воды</a:t>
                      </a:r>
                      <a:endParaRPr lang="ru-RU" sz="1050" kern="1200" baseline="0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kern="0" baseline="0" dirty="0" smtClean="0"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kern="0" baseline="0" dirty="0" smtClean="0"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baseline="0" dirty="0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более 0,5</a:t>
                      </a:r>
                      <a:b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</a:br>
                      <a:endParaRPr lang="en-US" sz="1050" kern="0" baseline="0" dirty="0" smtClean="0"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baseline="0" dirty="0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более 1,5</a:t>
                      </a:r>
                      <a:endParaRPr lang="ru-RU" sz="1050" kern="1200" baseline="0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Диапазон содержания массовой доли солей в жидкости, %</a:t>
                      </a:r>
                      <a:endParaRPr lang="ru-RU" sz="1050" kern="1200" baseline="0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Не регламентируется</a:t>
                      </a:r>
                      <a:endParaRPr lang="ru-RU" sz="1050" kern="1200" baseline="0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Расход </a:t>
                      </a:r>
                      <a:r>
                        <a:rPr lang="ru-RU" sz="1050" kern="0" baseline="0" dirty="0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жидкости</a:t>
                      </a:r>
                      <a:endParaRPr lang="ru-RU" sz="1050" kern="1200" baseline="0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baseline="0" dirty="0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Не регламентируется</a:t>
                      </a:r>
                      <a:endParaRPr lang="ru-RU" sz="1050" kern="1200" baseline="0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Диапазон температур рабочей среды</a:t>
                      </a:r>
                      <a:endParaRPr lang="ru-RU" sz="1050" kern="1200" baseline="0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От 0 до плюс 90</a:t>
                      </a:r>
                      <a:endParaRPr lang="ru-RU" sz="1050" kern="1200" baseline="0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baseline="0" dirty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Максимальное рабочее давление, </a:t>
                      </a:r>
                      <a:r>
                        <a:rPr lang="ru-RU" sz="1050" kern="0" baseline="0" dirty="0" err="1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Мпа</a:t>
                      </a:r>
                      <a:endParaRPr lang="ru-RU" sz="1050" kern="1200" baseline="0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0" baseline="0" dirty="0" smtClean="0">
                          <a:latin typeface="Times New Roman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 kern="1200" baseline="0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baseline="0" dirty="0" smtClean="0">
                          <a:latin typeface="Times New Roman" pitchFamily="18" charset="0"/>
                          <a:ea typeface="Calibri"/>
                          <a:cs typeface="Times New Roman"/>
                        </a:rPr>
                        <a:t>Содержание свободного газа, при котором погрешность не превышает предельно допустимую</a:t>
                      </a:r>
                      <a:endParaRPr lang="ru-RU" sz="1050" kern="1200" baseline="0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baseline="0" dirty="0" smtClean="0">
                          <a:latin typeface="Times New Roman" pitchFamily="18" charset="0"/>
                          <a:ea typeface="Calibri"/>
                          <a:cs typeface="Times New Roman"/>
                        </a:rPr>
                        <a:t>10%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kern="1200" baseline="0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500430" cy="27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Результаты исследований методики</a:t>
            </a:r>
            <a:br>
              <a:rPr lang="ru-RU" sz="2800" dirty="0" smtClean="0"/>
            </a:br>
            <a:r>
              <a:rPr lang="ru-RU" sz="2800" dirty="0" smtClean="0"/>
              <a:t>на стенде</a:t>
            </a:r>
            <a:endParaRPr lang="ru-RU" sz="28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1520" y="1484784"/>
          <a:ext cx="3888432" cy="2506218"/>
        </p:xfrm>
        <a:graphic>
          <a:graphicData uri="http://schemas.openxmlformats.org/drawingml/2006/table">
            <a:tbl>
              <a:tblPr/>
              <a:tblGrid>
                <a:gridCol w="1867482"/>
                <a:gridCol w="20209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Содержание воды в масле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Скорость в  % от скорости света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газ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latin typeface="Calibri"/>
                          <a:ea typeface="Calibri"/>
                          <a:cs typeface="Times New Roman"/>
                        </a:rPr>
                        <a:t>87,8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62.7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54.9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20%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50.0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44.9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41.1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37.7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34.6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32.7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31,3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29,9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28,8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4283968" y="1412776"/>
          <a:ext cx="449597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95536" y="1124744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1. Зависимость скорости распространения от соотношения масла и воды 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414908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/>
              <a:t>2. Зависимость погрешности измерений от содержания свободного газа</a:t>
            </a:r>
            <a:endParaRPr lang="ru-RU" sz="14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779912" y="4597484"/>
          <a:ext cx="5040560" cy="1927860"/>
        </p:xfrm>
        <a:graphic>
          <a:graphicData uri="http://schemas.openxmlformats.org/drawingml/2006/table">
            <a:tbl>
              <a:tblPr/>
              <a:tblGrid>
                <a:gridCol w="4392488"/>
                <a:gridCol w="648072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Режим вода в масле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Содержание свободного газа при котором погрешность измерения не превышает предельно допустимой для данного диапазона ( 0,5%)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20,7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Содержание свободного газа при котором погрешность измерения не превышает  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39,9 %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Режим масло в воде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Содержание свободного газа при котором погрешность измерения не превышает предельно допустимой для данного диапазона ( 0,5%)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Содержание свободного газа при котором погрешность измерения не превышает  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25,4 %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" name="Рисунок 22" descr="Установка ПВСП-01.jpg"/>
          <p:cNvPicPr/>
          <p:nvPr/>
        </p:nvPicPr>
        <p:blipFill>
          <a:blip r:embed="rId3" cstate="print"/>
          <a:srcRect l="9560"/>
          <a:stretch>
            <a:fillRect/>
          </a:stretch>
        </p:blipFill>
        <p:spPr>
          <a:xfrm>
            <a:off x="233241" y="4581128"/>
            <a:ext cx="3402655" cy="197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Опытно-промышленные испытания влагомера на скважине № 2015 НГДУ «</a:t>
            </a:r>
            <a:r>
              <a:rPr lang="ru-RU" sz="2800" dirty="0" err="1" smtClean="0"/>
              <a:t>Елховнефть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4680000"/>
            <a:ext cx="2880000" cy="20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1200" dirty="0" smtClean="0"/>
              <a:t>3. Влагомер МПВ700 позволяет вести периодическое измерение </a:t>
            </a:r>
            <a:r>
              <a:rPr lang="ru-RU" sz="1200" dirty="0" err="1" smtClean="0"/>
              <a:t>обводнённости</a:t>
            </a:r>
            <a:r>
              <a:rPr lang="ru-RU" sz="1200" dirty="0" smtClean="0"/>
              <a:t> с частотой один раз в 5 секунд, что позволяет получить более точную информацию за период исследования скважины по сравнению с периодическими ручными и автоматическими пробоотборниками.</a:t>
            </a:r>
            <a:endParaRPr lang="ru-RU" sz="12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80000"/>
            <a:ext cx="5616624" cy="3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1520" y="4653136"/>
            <a:ext cx="2556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Выводы</a:t>
            </a:r>
            <a:r>
              <a:rPr lang="ru-RU" sz="1400" b="1" dirty="0" smtClean="0"/>
              <a:t> по результатам ОПИ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040000"/>
            <a:ext cx="2880000" cy="18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ru-RU" sz="1200" dirty="0" smtClean="0"/>
              <a:t>1. Тренды изменения обводнённости после остановки и запуска скважины в работу соответствуют технологическому процессу запуска ГНО и имеют системную повторяемость, что свидетельствует о стабильности измерений влагомером МПВ700 и полноте измеряемого диапазона (0-100%).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9852" y="4680000"/>
            <a:ext cx="2880000" cy="20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ru-RU" sz="1200" dirty="0" smtClean="0"/>
              <a:t>2. Среднее значение относительного отклонения показаний влагомера МПВ700 и результатов анализа проб, отобранных автоматическим пробоотборником ПОРТ-7 за период с 30.12.2015 г. по 03.02.2016 г. составляет 4,5%. Таким образом, влагомер МПВ700 позволяет измерять обводнённость с точностью не хуже результатов анализа ручных и автоматических накопительных пробоотборных устройств.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Опытно-промышленные испытания влагомера на ГЗУ-3 АО «</a:t>
            </a:r>
            <a:r>
              <a:rPr lang="ru-RU" sz="2800" dirty="0" err="1" smtClean="0"/>
              <a:t>Эмбамунайгаз</a:t>
            </a:r>
            <a:r>
              <a:rPr lang="ru-RU" sz="2800" dirty="0" smtClean="0"/>
              <a:t>» (Казахстан)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28000" y="4320000"/>
            <a:ext cx="2880000" cy="25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500"/>
              </a:spcAft>
            </a:pPr>
            <a:r>
              <a:rPr lang="ru-RU" sz="1200" dirty="0" smtClean="0"/>
              <a:t>4. Результаты определения </a:t>
            </a:r>
            <a:r>
              <a:rPr lang="ru-RU" sz="1200" dirty="0" err="1" smtClean="0"/>
              <a:t>обводнённости</a:t>
            </a:r>
            <a:r>
              <a:rPr lang="ru-RU" sz="1200" dirty="0" smtClean="0"/>
              <a:t> продукции скважин, подключенных к АГЗУ с помощью влагомера МПВ700, имели более стабильные значения по сравнению с результатами ручных отборов проб.</a:t>
            </a:r>
          </a:p>
          <a:p>
            <a:pPr lvl="0">
              <a:spcAft>
                <a:spcPts val="500"/>
              </a:spcAft>
            </a:pPr>
            <a:r>
              <a:rPr lang="ru-RU" sz="1200" dirty="0" smtClean="0"/>
              <a:t>5. Подключение влагомера МПВ700 к контроллеру АГЗУ «Спутник» позволяет с помощью АСУТП повысить оперативность выявления изменения </a:t>
            </a:r>
            <a:r>
              <a:rPr lang="ru-RU" sz="1200" dirty="0" err="1" smtClean="0"/>
              <a:t>обводнённости</a:t>
            </a:r>
            <a:r>
              <a:rPr lang="ru-RU" sz="1200" dirty="0" smtClean="0"/>
              <a:t> продукции скважин, качество контроля и управления за действующим фондом скважин.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2000" y="4500000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Выводы</a:t>
            </a:r>
            <a:r>
              <a:rPr lang="ru-RU" sz="1400" b="1" dirty="0" smtClean="0"/>
              <a:t> по результатам ОПИ</a:t>
            </a:r>
            <a:endParaRPr lang="ru-RU" sz="1400" b="1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000" y="1080000"/>
            <a:ext cx="5616000" cy="317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2000" y="5040000"/>
            <a:ext cx="288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ru-RU" sz="1200" dirty="0" smtClean="0"/>
              <a:t>1. Влагомер МПВ700 во время проведения ОПИ показал безотказность в работе, устойчивость к механическим воздействиям при монтажных и демонтажных работах, простое решение по монтажу в составе АГЗУ «Спутник».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40000" y="4320000"/>
            <a:ext cx="2880000" cy="25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ru-RU" sz="1200" dirty="0" smtClean="0"/>
              <a:t>2. Во время повторных калибровочных работ влагомер подтвердил устойчивость метрологических характеристик. Разные составы пластовой воды существенного влияния на метрологические характеристики не оказали.</a:t>
            </a:r>
          </a:p>
          <a:p>
            <a:pPr lvl="0">
              <a:spcAft>
                <a:spcPts val="500"/>
              </a:spcAft>
            </a:pPr>
            <a:r>
              <a:rPr lang="ru-RU" sz="1200" dirty="0" smtClean="0"/>
              <a:t>3. Влагомер позволил сигнализировать наличие в измерительной камере свободного газа при пробковом режиме потока продукции скважины, что дало возможность производить отбраковку измеренных значений на уровне АСУТП.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Опытно-промышленные испытания влагомера на ДНС-8 ЦППН НГДУ «</a:t>
            </a:r>
            <a:r>
              <a:rPr lang="ru-RU" sz="2800" dirty="0" err="1" smtClean="0"/>
              <a:t>Ямашнефть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54475" y="4320000"/>
            <a:ext cx="2880000" cy="253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1200" dirty="0" smtClean="0"/>
              <a:t>2. Результаты сличений показали совпадение измеренных значений </a:t>
            </a:r>
            <a:r>
              <a:rPr lang="ru-RU" sz="1200" dirty="0" err="1" smtClean="0"/>
              <a:t>обводнённости</a:t>
            </a:r>
            <a:r>
              <a:rPr lang="ru-RU" sz="1200" dirty="0" smtClean="0"/>
              <a:t> влагомером и вычисленных вычислителем нетто-объема нефти NOC массового расходомера «CMF-300». Абсолютная погрешность измерений влагомера составила в среднем 1,5%. Абсолютная погрешность вычисления вычислителем нетто-объема нефти NOC составила в среднем 1,1%. Что соответствует заявленным метрологическим характеристикам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00000" y="4509120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Выводы</a:t>
            </a:r>
            <a:r>
              <a:rPr lang="ru-RU" sz="1400" b="1" dirty="0" smtClean="0"/>
              <a:t> по результатам ОПИ</a:t>
            </a:r>
            <a:endParaRPr lang="ru-RU" sz="1400" b="1" dirty="0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000" y="1080000"/>
            <a:ext cx="5616000" cy="30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00000" y="5073376"/>
            <a:ext cx="288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ru-RU" sz="1200" dirty="0" smtClean="0"/>
              <a:t>1. Результаты полученной информации по балансу жидкости показали положительный результат, среднее значение составило 0,41%.</a:t>
            </a:r>
            <a:endParaRPr lang="ru-RU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Arial" charset="0"/>
                <a:cs typeface="Arial" charset="0"/>
              </a:rPr>
              <a:t>Контроллер УМФ700.26 в качестве низового звена распределенной системы АСУ ТП</a:t>
            </a:r>
            <a:endParaRPr lang="ru-RU" sz="2800" dirty="0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4357688" y="1125538"/>
            <a:ext cx="45704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Предлагаемая распределенная система АСУ ТП позволяет исключить описанные выше риски. Такая система представляет собой группу низовых контроллеров, функционирующих независимо друг от друга, каждый из которых управляет определенным технологическим узлом в системе ДНС и УПС, например, нефтегазосепараторы, отстойники 1-й ступени подготовки, путевые подогреватели и насосы внутренней перекачки, отстойники 2-й ступени, концевые сепарационные установки, очистные сооружения и т.п. Данное техническое решение снижает риски возникновения аварийных ситуаций в случае отказа оборудования, поскольку исчезает информация о работе только об одном технологическом узле, все остальное продолжает по-прежнему функционировать.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285750" y="3929063"/>
            <a:ext cx="849788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ru-RU" sz="1200"/>
              <a:t>Контроллер УМФ700.26 представляет собой электронный модуль в металлическом корпусе с сенсорно-тактильным экраном и предназначен для использования в качестве низового звена распределенной системы АСУ ТП.</a:t>
            </a:r>
          </a:p>
          <a:p>
            <a:pPr hangingPunct="0"/>
            <a:r>
              <a:rPr lang="ru-RU" sz="1200"/>
              <a:t>Наличие сенсорно-тактильного экрана позволяет по месту без дополнительного оборудования осуществлять программирование контроллера и получение актуальной измерительной информации. Предусмотрены разнообразные способы сопряжения с верхним уровнем АСУ ТП через интерфейсы RS485 и Ethernet по протоколам Modbus RTU и Modbus TCP/IP, соответственно.</a:t>
            </a:r>
          </a:p>
          <a:p>
            <a:pPr hangingPunct="0"/>
            <a:r>
              <a:rPr lang="ru-RU" sz="1200"/>
              <a:t>Через USB интерфейс возможно снятие архивных данных о работе контроллера и  обновление программ при помощи флэш-накопителя. Удобное меню с подсказками позволит выполнить эту работу специалисту невысокой квалификации.</a:t>
            </a:r>
          </a:p>
          <a:p>
            <a:pPr hangingPunct="0"/>
            <a:r>
              <a:rPr lang="ru-RU" sz="1200"/>
              <a:t>Возможно использования внешних адаптеров, подключаемых к интерфейсу Modbus RTU master, что позволяет подключать к контроллеру практически неограниченное количество аналоговых входов/выходов, сухих контактов и других стандартных сигналов с датчиков для передачи на верхний уровень АСУ ТП.</a:t>
            </a:r>
          </a:p>
          <a:p>
            <a:r>
              <a:rPr lang="ru-RU" sz="1200"/>
              <a:t>Контроллер УМФ700.26 обеспечивает одновременное управление двумя клапанами с различными механизмами приводов и имеет встроенные законы управления для различных технологических задач.</a:t>
            </a:r>
            <a:endParaRPr lang="ru-RU" sz="1200">
              <a:latin typeface="Calibri" pitchFamily="34" charset="0"/>
            </a:endParaRPr>
          </a:p>
        </p:txBody>
      </p:sp>
      <p:pic>
        <p:nvPicPr>
          <p:cNvPr id="10" name="Picture 7" descr="http://nicmi.ru/assets/images/umf2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143000"/>
            <a:ext cx="38020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charset="0"/>
                <a:cs typeface="Arial" charset="0"/>
              </a:rPr>
              <a:t>Технические характеристики контроллера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8113" y="1176338"/>
          <a:ext cx="57600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000"/>
                <a:gridCol w="1764000"/>
              </a:tblGrid>
              <a:tr h="273936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Наименование характеристики</a:t>
                      </a:r>
                      <a:endParaRPr lang="ru-R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Значение</a:t>
                      </a:r>
                      <a:endParaRPr lang="ru-RU" sz="1400" baseline="0" dirty="0"/>
                    </a:p>
                  </a:txBody>
                  <a:tcPr/>
                </a:tc>
              </a:tr>
              <a:tr h="27393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Питание, 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6-15</a:t>
                      </a:r>
                      <a:endParaRPr lang="ru-RU" sz="1400" baseline="0" dirty="0"/>
                    </a:p>
                  </a:txBody>
                  <a:tcPr/>
                </a:tc>
              </a:tr>
              <a:tr h="27393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Потребляемая мощность, Вт</a:t>
                      </a:r>
                      <a:endParaRPr lang="ru-R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Не более 6</a:t>
                      </a:r>
                      <a:endParaRPr lang="ru-RU" sz="1400" baseline="0" dirty="0"/>
                    </a:p>
                  </a:txBody>
                  <a:tcPr/>
                </a:tc>
              </a:tr>
              <a:tr h="27393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Сенсорно-тактильный экран</a:t>
                      </a:r>
                      <a:endParaRPr lang="ru-R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T’’ (800x480)</a:t>
                      </a:r>
                      <a:endParaRPr lang="ru-RU" sz="1400" baseline="0" dirty="0"/>
                    </a:p>
                  </a:txBody>
                  <a:tcPr/>
                </a:tc>
              </a:tr>
              <a:tr h="236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Удаленный интерфейс  </a:t>
                      </a:r>
                      <a:r>
                        <a:rPr lang="en-US" sz="1400" baseline="0" dirty="0" smtClean="0"/>
                        <a:t>RS 485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  </a:t>
                      </a:r>
                      <a:r>
                        <a:rPr lang="en-US" sz="1400" baseline="0" dirty="0" smtClean="0"/>
                        <a:t>-</a:t>
                      </a:r>
                      <a:r>
                        <a:rPr lang="ru-RU" sz="1400" baseline="0" dirty="0" smtClean="0"/>
                        <a:t>  гальваническая развязка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  -  защита от импульсов перенапряжения</a:t>
                      </a:r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 smtClean="0"/>
                    </a:p>
                    <a:p>
                      <a:r>
                        <a:rPr lang="ru-RU" sz="1400" baseline="0" dirty="0" smtClean="0"/>
                        <a:t>да</a:t>
                      </a:r>
                    </a:p>
                    <a:p>
                      <a:r>
                        <a:rPr lang="ru-RU" sz="1400" baseline="0" dirty="0" smtClean="0"/>
                        <a:t>да</a:t>
                      </a:r>
                      <a:endParaRPr lang="ru-RU" sz="1400" baseline="0" dirty="0"/>
                    </a:p>
                  </a:txBody>
                  <a:tcPr/>
                </a:tc>
              </a:tr>
              <a:tr h="27393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Интерфейсы АСУ ТП</a:t>
                      </a:r>
                    </a:p>
                    <a:p>
                      <a:r>
                        <a:rPr lang="ru-RU" sz="1400" baseline="0" dirty="0" smtClean="0"/>
                        <a:t>  -  </a:t>
                      </a:r>
                      <a:r>
                        <a:rPr lang="en-US" sz="1400" baseline="0" dirty="0" smtClean="0"/>
                        <a:t>RS 485 – </a:t>
                      </a:r>
                      <a:r>
                        <a:rPr lang="ru-RU" sz="1400" baseline="0" dirty="0" smtClean="0"/>
                        <a:t>старт стопный </a:t>
                      </a:r>
                      <a:r>
                        <a:rPr lang="en-US" sz="1400" baseline="0" dirty="0" smtClean="0"/>
                        <a:t>(UART)</a:t>
                      </a:r>
                    </a:p>
                    <a:p>
                      <a:r>
                        <a:rPr lang="en-US" sz="1400" baseline="0" dirty="0" smtClean="0"/>
                        <a:t>  -  Ethernet 100 </a:t>
                      </a:r>
                      <a:r>
                        <a:rPr lang="ru-RU" sz="1400" baseline="0" dirty="0" smtClean="0"/>
                        <a:t>Мбит</a:t>
                      </a:r>
                      <a:r>
                        <a:rPr lang="en-US" sz="1400" baseline="0" dirty="0" smtClean="0"/>
                        <a:t>/</a:t>
                      </a:r>
                      <a:r>
                        <a:rPr lang="ru-RU" sz="1400" baseline="0" dirty="0" smtClean="0"/>
                        <a:t>сек</a:t>
                      </a:r>
                    </a:p>
                    <a:p>
                      <a:r>
                        <a:rPr lang="ru-RU" sz="1400" baseline="0" dirty="0" smtClean="0"/>
                        <a:t>  -  </a:t>
                      </a:r>
                      <a:r>
                        <a:rPr lang="en-US" sz="1400" baseline="0" dirty="0" smtClean="0"/>
                        <a:t>USB 2.0</a:t>
                      </a:r>
                    </a:p>
                    <a:p>
                      <a:r>
                        <a:rPr lang="en-US" sz="1400" baseline="0" dirty="0" smtClean="0"/>
                        <a:t>  -  </a:t>
                      </a:r>
                      <a:r>
                        <a:rPr lang="ru-RU" sz="1400" baseline="0" dirty="0" smtClean="0"/>
                        <a:t>токовая петля 4-20 мА выход</a:t>
                      </a:r>
                    </a:p>
                    <a:p>
                      <a:r>
                        <a:rPr lang="ru-RU" sz="1400" baseline="0" dirty="0" smtClean="0"/>
                        <a:t>  -  токовая петля 4-20 мА вход</a:t>
                      </a:r>
                    </a:p>
                    <a:p>
                      <a:r>
                        <a:rPr lang="ru-RU" sz="1400" baseline="0" dirty="0" smtClean="0"/>
                        <a:t>  -  сухие контакты (гальваническая развязка)</a:t>
                      </a:r>
                      <a:endParaRPr lang="ru-R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aseline="0" dirty="0" smtClean="0"/>
                    </a:p>
                    <a:p>
                      <a:r>
                        <a:rPr lang="ru-RU" sz="1400" baseline="0" dirty="0" smtClean="0"/>
                        <a:t>2</a:t>
                      </a:r>
                    </a:p>
                    <a:p>
                      <a:r>
                        <a:rPr lang="ru-RU" sz="1400" baseline="0" dirty="0" smtClean="0"/>
                        <a:t>1</a:t>
                      </a:r>
                    </a:p>
                    <a:p>
                      <a:r>
                        <a:rPr lang="ru-RU" sz="1400" baseline="0" dirty="0" smtClean="0"/>
                        <a:t>2</a:t>
                      </a:r>
                    </a:p>
                    <a:p>
                      <a:r>
                        <a:rPr lang="ru-RU" sz="1400" baseline="0" dirty="0" err="1" smtClean="0"/>
                        <a:t>опционно</a:t>
                      </a:r>
                      <a:endParaRPr lang="ru-RU" sz="1400" baseline="0" dirty="0" smtClean="0"/>
                    </a:p>
                    <a:p>
                      <a:r>
                        <a:rPr lang="ru-RU" sz="1400" baseline="0" dirty="0" err="1" smtClean="0"/>
                        <a:t>опционно</a:t>
                      </a:r>
                      <a:endParaRPr lang="ru-RU" sz="1400" baseline="0" dirty="0" smtClean="0"/>
                    </a:p>
                    <a:p>
                      <a:r>
                        <a:rPr lang="ru-RU" sz="1400" baseline="0" dirty="0" err="1" smtClean="0"/>
                        <a:t>опционно</a:t>
                      </a:r>
                      <a:endParaRPr lang="ru-RU" sz="1400" baseline="0" dirty="0"/>
                    </a:p>
                  </a:txBody>
                  <a:tcPr/>
                </a:tc>
              </a:tr>
              <a:tr h="27393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Протокол обмена </a:t>
                      </a:r>
                      <a:r>
                        <a:rPr lang="en-US" sz="1400" baseline="0" dirty="0" smtClean="0"/>
                        <a:t>(UART)</a:t>
                      </a:r>
                      <a:endParaRPr lang="ru-R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Modbus RTU Slave</a:t>
                      </a:r>
                      <a:endParaRPr lang="ru-RU" sz="1400" baseline="0" dirty="0"/>
                    </a:p>
                  </a:txBody>
                  <a:tcPr/>
                </a:tc>
              </a:tr>
              <a:tr h="27393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Протокол обмена </a:t>
                      </a:r>
                      <a:r>
                        <a:rPr lang="en-US" sz="1400" baseline="0" dirty="0" smtClean="0"/>
                        <a:t>(UART)</a:t>
                      </a:r>
                      <a:endParaRPr lang="ru-R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Modbus RTU Master</a:t>
                      </a:r>
                      <a:endParaRPr lang="ru-RU" sz="1400" baseline="0" dirty="0"/>
                    </a:p>
                  </a:txBody>
                  <a:tcPr/>
                </a:tc>
              </a:tr>
              <a:tr h="27393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Протокол обмена </a:t>
                      </a:r>
                      <a:r>
                        <a:rPr lang="en-US" sz="1400" baseline="0" dirty="0" smtClean="0"/>
                        <a:t>(Ethernet)</a:t>
                      </a:r>
                      <a:endParaRPr lang="ru-R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Modbus TCP/IP</a:t>
                      </a:r>
                      <a:endParaRPr lang="ru-RU" sz="1400" baseline="0" dirty="0"/>
                    </a:p>
                  </a:txBody>
                  <a:tcPr/>
                </a:tc>
              </a:tr>
              <a:tr h="27393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Условия эксплуатации</a:t>
                      </a:r>
                    </a:p>
                    <a:p>
                      <a:r>
                        <a:rPr lang="ru-RU" sz="1400" baseline="0" dirty="0" smtClean="0"/>
                        <a:t>  -  Диапазон температуры окружающей среды</a:t>
                      </a:r>
                      <a:r>
                        <a:rPr lang="en-US" sz="1400" baseline="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°С</a:t>
                      </a:r>
                      <a:endParaRPr lang="ru-R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 smtClean="0"/>
                    </a:p>
                    <a:p>
                      <a:r>
                        <a:rPr lang="ru-RU" sz="1400" baseline="0" dirty="0" smtClean="0"/>
                        <a:t>От 0 до плюс 50</a:t>
                      </a:r>
                      <a:endParaRPr lang="ru-RU" sz="1400" baseline="0" dirty="0"/>
                    </a:p>
                  </a:txBody>
                  <a:tcPr/>
                </a:tc>
              </a:tr>
              <a:tr h="27393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Назначенный срок службы, лет</a:t>
                      </a:r>
                      <a:endParaRPr lang="ru-R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5</a:t>
                      </a:r>
                      <a:endParaRPr lang="ru-RU" sz="1400" baseline="0" dirty="0"/>
                    </a:p>
                  </a:txBody>
                  <a:tcPr/>
                </a:tc>
              </a:tr>
              <a:tr h="27393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Габаритные размеры, мм</a:t>
                      </a:r>
                      <a:endParaRPr lang="ru-R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224 </a:t>
                      </a:r>
                      <a:r>
                        <a:rPr lang="en-US" sz="1400" baseline="0" dirty="0" smtClean="0"/>
                        <a:t>x 170 x 48</a:t>
                      </a:r>
                      <a:endParaRPr lang="ru-RU" sz="1400" baseline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03375"/>
            <a:ext cx="30988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688" y="4191000"/>
            <a:ext cx="31353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charset="0"/>
                <a:cs typeface="Arial" charset="0"/>
              </a:rPr>
              <a:t>Распределенная контроллерная система АСУ ТП</a:t>
            </a:r>
            <a:endParaRPr lang="ru-RU" sz="2800" dirty="0"/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4429125" y="1066800"/>
            <a:ext cx="47148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Реализация распределенной контроллерной системы предполагает разделение установок  подготовки нефти и воды УПСВ и НСП на отдельные технологические узлы с выделением связанных с этими узлами датчиков первичных измерительных устройств и исполнительных механизмов. В зависимости от размера технологического узла предполагается использование одного или нескольких контроллеров УМФ700.26. Расположение контроллеров возможно непосредственно на площадках соответствующих узлов в утепленных шкафах или в помещении операторной. В расчете стоимости контроллерного оборудования приведены 2 варианта размещения контроллеров. При размещении на площадках технологических узлов предполагается существенная экономия кабельной продукции, поскольку отпадает необходимость тащить кабеля от места установки первичных датчиков и исполнительных механизмов в операторную и обратно. Информация от контроллеров УМФ700.26 будет передаваться на верхний уровень АСУ ТП по протоколам Modbus RTU или TCP/IP. Использование контроллеров УМФ700.26 не требует специализированной привязки к какой-либо определенной </a:t>
            </a:r>
            <a:r>
              <a:rPr lang="en-US" sz="1200"/>
              <a:t>SCADA </a:t>
            </a:r>
            <a:r>
              <a:rPr lang="ru-RU" sz="1200"/>
              <a:t>системе.</a:t>
            </a:r>
            <a:endParaRPr lang="ru-RU" sz="1200">
              <a:latin typeface="Calibri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43910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0" y="5027613"/>
            <a:ext cx="89296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Предлагаемая система АСУ ТП предполагает двойное сохранение информации – внутри </a:t>
            </a:r>
            <a:r>
              <a:rPr lang="en-US" sz="1200" dirty="0"/>
              <a:t>SCADA </a:t>
            </a:r>
            <a:r>
              <a:rPr lang="ru-RU" sz="1200" dirty="0"/>
              <a:t>системы верхнего уровня и на контроллерах АСУ ТП. Каждый из котроллеров УМФ700.26 обладает внутренней встроенной системой диагностирования и обеспечивает передачу сообщений об ошибках в работе с расшифровкой причин этих ошибок и способов их устранения. Распределенная система АСУ ТП обеспечивает простую процедуру ее расширения без необходимости резервирования дополнительных мощностей. Введение в эксплуатацию новых технологических узлов потребует простого увеличения количества контроллеров без изменения самой структуры АСУ ТП. Взаимосвязь контроллеров УМФ700.26 с различными ЛСУ обеспечивается по протоколу </a:t>
            </a:r>
            <a:r>
              <a:rPr lang="ru-RU" sz="1200" dirty="0" err="1"/>
              <a:t>Modbus</a:t>
            </a:r>
            <a:r>
              <a:rPr lang="ru-RU" sz="1200" dirty="0"/>
              <a:t> RTU </a:t>
            </a:r>
            <a:r>
              <a:rPr lang="ru-RU" sz="1200" dirty="0" err="1"/>
              <a:t>Master</a:t>
            </a:r>
            <a:r>
              <a:rPr lang="ru-RU" sz="1200" dirty="0"/>
              <a:t>. Предлагаема система АСУ ТП обеспечивает периодическую процедуру технического обслуживания с использованием специальных карт технического обслуживания по правилам, применяемым в военной промышленности.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М</a:t>
            </a:r>
            <a:r>
              <a:rPr lang="ru-RU" sz="2800" dirty="0" err="1"/>
              <a:t>ногофазный</a:t>
            </a:r>
            <a:r>
              <a:rPr lang="ru-RU" sz="2800" dirty="0"/>
              <a:t> измеритель уровня УМФ300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1124745"/>
            <a:ext cx="424847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Система измерения УМФ300 (первые модели шли под названием </a:t>
            </a:r>
            <a:r>
              <a:rPr lang="en-US" sz="1400" dirty="0"/>
              <a:t>LM</a:t>
            </a:r>
            <a:r>
              <a:rPr lang="ru-RU" sz="1400" dirty="0"/>
              <a:t>7000 СЕЛТЕК) впервые была внедрена в </a:t>
            </a:r>
            <a:r>
              <a:rPr lang="ru-RU" sz="1400" dirty="0" smtClean="0"/>
              <a:t>АНК «</a:t>
            </a:r>
            <a:r>
              <a:rPr lang="ru-RU" sz="1400" dirty="0" err="1" smtClean="0"/>
              <a:t>Башнефть</a:t>
            </a:r>
            <a:r>
              <a:rPr lang="ru-RU" sz="1400" dirty="0"/>
              <a:t>» в </a:t>
            </a:r>
            <a:r>
              <a:rPr lang="ru-RU" sz="1400" dirty="0" smtClean="0"/>
              <a:t>1994 </a:t>
            </a:r>
            <a:r>
              <a:rPr lang="ru-RU" sz="1400" dirty="0"/>
              <a:t>году, как многофазный уровнемер. В течение последующих </a:t>
            </a:r>
            <a:r>
              <a:rPr lang="ru-RU" sz="1400" dirty="0" smtClean="0"/>
              <a:t>21 </a:t>
            </a:r>
            <a:r>
              <a:rPr lang="ru-RU" sz="1400" dirty="0"/>
              <a:t>лет внедрения этой системы на действующих технологических установках шло непрерывное развитие системы в плане понимания и решения актуальных задач, возникающих перед специалистами в процессе подготовки нефти. В результате существующая в настоящее время система УМФ300 по объему и виду представляемой информации фактически отошла от понимания ее, как просто  многофазного уровнемера, и превратилась в инструментарий для технолога, позволяющий получать количественные и качественные оценки состояния жидкости в резервуаре или технологическом аппарате.</a:t>
            </a:r>
            <a:endParaRPr lang="ru-RU" sz="1400" b="1" dirty="0"/>
          </a:p>
          <a:p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013176"/>
            <a:ext cx="234963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218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Главная концепция УМФ300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1052736"/>
            <a:ext cx="4427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cs typeface="Arial" pitchFamily="34" charset="0"/>
              </a:rPr>
              <a:t>В классическом понимании перед межфазными уровнемерами ставится задача  определения межфазного уровня нефть/вода. Однако, специалисты, задействованные в процессе подготовки нефти, понимают, что такой фазы в реальности нет. Между нефтью и водой существует переходная эмульсионная зона – «</a:t>
            </a:r>
            <a:r>
              <a:rPr lang="ru-RU" sz="1200" dirty="0" err="1">
                <a:cs typeface="Arial" pitchFamily="34" charset="0"/>
              </a:rPr>
              <a:t>промслой</a:t>
            </a:r>
            <a:r>
              <a:rPr lang="ru-RU" sz="1200" dirty="0">
                <a:cs typeface="Arial" pitchFamily="34" charset="0"/>
              </a:rPr>
              <a:t>». Наличие «</a:t>
            </a:r>
            <a:r>
              <a:rPr lang="ru-RU" sz="1200" dirty="0" err="1">
                <a:cs typeface="Arial" pitchFamily="34" charset="0"/>
              </a:rPr>
              <a:t>промслоя</a:t>
            </a:r>
            <a:r>
              <a:rPr lang="ru-RU" sz="1200" dirty="0">
                <a:cs typeface="Arial" pitchFamily="34" charset="0"/>
              </a:rPr>
              <a:t>» делает классическое понимание </a:t>
            </a:r>
            <a:r>
              <a:rPr lang="ru-RU" sz="1200" dirty="0" err="1">
                <a:cs typeface="Arial" pitchFamily="34" charset="0"/>
              </a:rPr>
              <a:t>межфазы</a:t>
            </a:r>
            <a:r>
              <a:rPr lang="ru-RU" sz="1200" dirty="0">
                <a:cs typeface="Arial" pitchFamily="34" charset="0"/>
              </a:rPr>
              <a:t>, как границы нефть/вода, достаточно условной. В условиях технологических процессов с малой динамикой данное допущение может оказаться не критичным в виду стабильности «</a:t>
            </a:r>
            <a:r>
              <a:rPr lang="ru-RU" sz="1200" dirty="0" err="1">
                <a:cs typeface="Arial" pitchFamily="34" charset="0"/>
              </a:rPr>
              <a:t>промслоя</a:t>
            </a:r>
            <a:r>
              <a:rPr lang="ru-RU" sz="1200" dirty="0">
                <a:cs typeface="Arial" pitchFamily="34" charset="0"/>
              </a:rPr>
              <a:t>» (Рис.1).</a:t>
            </a:r>
          </a:p>
          <a:p>
            <a:r>
              <a:rPr lang="ru-RU" sz="1200" dirty="0">
                <a:cs typeface="Arial" pitchFamily="34" charset="0"/>
              </a:rPr>
              <a:t>Однако в более сложных технологических режимах при нестабильном  «</a:t>
            </a:r>
            <a:r>
              <a:rPr lang="ru-RU" sz="1200" dirty="0" err="1">
                <a:cs typeface="Arial" pitchFamily="34" charset="0"/>
              </a:rPr>
              <a:t>промслое</a:t>
            </a:r>
            <a:r>
              <a:rPr lang="ru-RU" sz="1200" dirty="0">
                <a:cs typeface="Arial" pitchFamily="34" charset="0"/>
              </a:rPr>
              <a:t>», или  когда в резервуарах и технологических аппаратах нет ни нефти, ни воды, а только  «</a:t>
            </a:r>
            <a:r>
              <a:rPr lang="ru-RU" sz="1200" dirty="0" err="1">
                <a:cs typeface="Arial" pitchFamily="34" charset="0"/>
              </a:rPr>
              <a:t>промслой</a:t>
            </a:r>
            <a:r>
              <a:rPr lang="ru-RU" sz="1200" dirty="0">
                <a:cs typeface="Arial" pitchFamily="34" charset="0"/>
              </a:rPr>
              <a:t>» с различными свойствами эмульсии (Рис.2), измерительная информация о межфазном уровне нефть/вода  будет недостоверной и соответственно может привести  к ошибочным технологическим решениям. </a:t>
            </a:r>
          </a:p>
          <a:p>
            <a:r>
              <a:rPr lang="ru-RU" sz="1200" dirty="0">
                <a:cs typeface="Arial" pitchFamily="34" charset="0"/>
              </a:rPr>
              <a:t>В концепции же развития системы УМФ300 «</a:t>
            </a:r>
            <a:r>
              <a:rPr lang="ru-RU" sz="1200" dirty="0" err="1">
                <a:cs typeface="Arial" pitchFamily="34" charset="0"/>
              </a:rPr>
              <a:t>промслой</a:t>
            </a:r>
            <a:r>
              <a:rPr lang="ru-RU" sz="1200" dirty="0">
                <a:cs typeface="Arial" pitchFamily="34" charset="0"/>
              </a:rPr>
              <a:t>» занимает главное место, поскольку, именно там происходят основные процессы по разделению нефти и воды, а то как эти процессы идут - является важнейшей информацией для технологов в решении технологических задач подготовки нефти и воды. В настоящее время УМФ300, помимо уровней нефти и воды, измеряет уровень эмульсии, определяет наличие и выраженность границ раздела между нефтью и эмульсией, эмульсией и водой, определяет структуру «</a:t>
            </a:r>
            <a:r>
              <a:rPr lang="ru-RU" sz="1200" dirty="0" err="1">
                <a:cs typeface="Arial" pitchFamily="34" charset="0"/>
              </a:rPr>
              <a:t>промслоя</a:t>
            </a:r>
            <a:r>
              <a:rPr lang="ru-RU" sz="1200" dirty="0">
                <a:cs typeface="Arial" pitchFamily="34" charset="0"/>
              </a:rPr>
              <a:t>», является он устойчивым или неустойчивым, однородным или наоборот, содержащим внутренние слои. Вся эта информация архивируется и может быть впоследствии использована для анализа того, как шел </a:t>
            </a:r>
            <a:r>
              <a:rPr lang="en-US" sz="1200" dirty="0" smtClean="0">
                <a:cs typeface="Arial" pitchFamily="34" charset="0"/>
              </a:rPr>
              <a:t> </a:t>
            </a:r>
            <a:r>
              <a:rPr lang="ru-RU" sz="1200" dirty="0" smtClean="0">
                <a:cs typeface="Arial" pitchFamily="34" charset="0"/>
              </a:rPr>
              <a:t>технологический </a:t>
            </a:r>
            <a:r>
              <a:rPr lang="ru-RU" sz="1200" dirty="0">
                <a:cs typeface="Arial" pitchFamily="34" charset="0"/>
              </a:rPr>
              <a:t>процесс подготовки.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453650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4607636" cy="208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Принцип действия</a:t>
            </a:r>
            <a:endParaRPr lang="ru-RU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3568" y="3801264"/>
            <a:ext cx="777463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Датчик системы представляет собой очень простую конструкцию с чувствительным элементом, выполненным в виде двухпроводного волновода, который устанавливается на верху, а волновод опускается внутрь аппарата или резервуара. В датчике отсутствуют какие-либо подвижные механические детали. Волновое сопротивление линии датчика зависит от диэлектрической проницаемости сред находящихся в резервуаре. Высокочастотный сигнал, распространяясь по линии, отражается от всех границ раздела пропорционально изменению  диэлектрической проницаемости, а также замедляет или увеличивает скорость распространения в зависимости от значения диэлектрической проницаемости данной среды. Измерительный алгоритм, основанный на использовании методов цифровой обработки сигналов, установленный во вторичном оборудовании, позволяет получить из результирующего отраженного сигнала следующие компоненты: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а) положение (уровни) границ раздела сред в резервуаре или технологическом аппарате (например, газ/нефть, нефть/эмульсия, эмульсия/вода)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б) значение коэффициентов отражения, что позволяет судить о выраженности границ раздела и оценить качество сепарации продукта (например, нефти) в резервуаре.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в) скорость распространения сигнала в средах, что позволяет идентифицировать каждую среду и определить степень ее подготовленности (например, наличие воды в товарной нефти или наличие нефтепродуктов в подготовленной воде). </a:t>
            </a:r>
          </a:p>
        </p:txBody>
      </p:sp>
      <p:pic>
        <p:nvPicPr>
          <p:cNvPr id="7" name="Picture 5" descr="07-55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64960"/>
            <a:ext cx="1728192" cy="2661998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97008"/>
            <a:ext cx="3456384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Распределение жидкости в РВС</a:t>
            </a:r>
            <a:br>
              <a:rPr lang="ru-RU" sz="2800" dirty="0" smtClean="0"/>
            </a:br>
            <a:r>
              <a:rPr lang="ru-RU" sz="2800" dirty="0" smtClean="0"/>
              <a:t>(хороший отстой)</a:t>
            </a:r>
            <a:endParaRPr lang="ru-RU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40070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94705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Распределение жидкости в РВС</a:t>
            </a:r>
            <a:br>
              <a:rPr lang="ru-RU" sz="2800" dirty="0" smtClean="0"/>
            </a:br>
            <a:r>
              <a:rPr lang="ru-RU" sz="2800" dirty="0" smtClean="0"/>
              <a:t>(плохой отстой)</a:t>
            </a:r>
            <a:endParaRPr lang="ru-RU" sz="2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80142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84784"/>
            <a:ext cx="482453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Применение УМФ300 на РВС</a:t>
            </a:r>
            <a:endParaRPr lang="ru-RU" sz="2800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923928" y="1080640"/>
            <a:ext cx="52200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200" dirty="0">
                <a:cs typeface="Arial" pitchFamily="34" charset="0"/>
              </a:rPr>
              <a:t>Наиболее широко система СЕЛТЕК используется на резервуарах различного назначения (сырьевые, технологические, очистные, товарные) для измерения границ раздела сред газ/нефть, нефть/эмульсия, эмульсия, вода).</a:t>
            </a:r>
          </a:p>
          <a:p>
            <a:r>
              <a:rPr lang="ru-RU" sz="1200" dirty="0">
                <a:cs typeface="Arial" pitchFamily="34" charset="0"/>
              </a:rPr>
              <a:t>Граница нефть/эмульсия устанавливается пользователем по желанию в диапазоне от 1% до 5% </a:t>
            </a:r>
            <a:r>
              <a:rPr lang="ru-RU" sz="1200" dirty="0" err="1">
                <a:cs typeface="Arial" pitchFamily="34" charset="0"/>
              </a:rPr>
              <a:t>обводненности</a:t>
            </a:r>
            <a:r>
              <a:rPr lang="ru-RU" sz="1200" dirty="0">
                <a:cs typeface="Arial" pitchFamily="34" charset="0"/>
              </a:rPr>
              <a:t>, граница эмульсия/вода в диапазоне содержания нефтепродуктов от 10 г/литр до 500 мг/литр.</a:t>
            </a:r>
          </a:p>
          <a:p>
            <a:r>
              <a:rPr lang="ru-RU" sz="1200" dirty="0">
                <a:cs typeface="Arial" pitchFamily="34" charset="0"/>
              </a:rPr>
              <a:t>Программное обеспечение автоматически ведет оперативный учет нефти в резервуаре, а также количества подготовленной чистой воды.</a:t>
            </a:r>
          </a:p>
          <a:p>
            <a:r>
              <a:rPr lang="ru-RU" sz="1200" dirty="0">
                <a:cs typeface="Arial" pitchFamily="34" charset="0"/>
              </a:rPr>
              <a:t>Работа системы не зависит от сложности технологического процесса, наличия затянутых переходных зон, </a:t>
            </a:r>
            <a:r>
              <a:rPr lang="ru-RU" sz="1200" dirty="0" err="1">
                <a:cs typeface="Arial" pitchFamily="34" charset="0"/>
              </a:rPr>
              <a:t>газосепарации</a:t>
            </a:r>
            <a:r>
              <a:rPr lang="ru-RU" sz="1200" dirty="0">
                <a:cs typeface="Arial" pitchFamily="34" charset="0"/>
              </a:rPr>
              <a:t>.</a:t>
            </a:r>
          </a:p>
          <a:p>
            <a:r>
              <a:rPr lang="ru-RU" sz="1200" dirty="0">
                <a:cs typeface="Arial" pitchFamily="34" charset="0"/>
              </a:rPr>
              <a:t>Режим диагностики позволяет наблюдать все возникающие границы разделов сред, оценивать их выраженность, что бывает полезно при анализе нарушений технологического режима (например, при возникновении «слоеных пирогов» из нефти, эмульсии и воды).</a:t>
            </a:r>
          </a:p>
          <a:p>
            <a:endParaRPr lang="ru-RU" sz="1200" dirty="0">
              <a:cs typeface="Arial" pitchFamily="34" charset="0"/>
            </a:endParaRPr>
          </a:p>
        </p:txBody>
      </p:sp>
      <p:pic>
        <p:nvPicPr>
          <p:cNvPr id="6" name="Picture 18" descr="r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3384054" cy="2537667"/>
          </a:xfrm>
          <a:prstGeom prst="rect">
            <a:avLst/>
          </a:prstGeom>
          <a:noFill/>
        </p:spPr>
      </p:pic>
      <p:pic>
        <p:nvPicPr>
          <p:cNvPr id="7" name="Picture 21" descr="rvs'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312492" cy="2909695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149080"/>
            <a:ext cx="3600400" cy="2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Применение УМФ300 на отстойниках</a:t>
            </a:r>
            <a:endParaRPr lang="ru-RU" sz="2800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923928" y="1080640"/>
            <a:ext cx="52200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200" dirty="0" smtClean="0"/>
              <a:t>Одновременно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система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СЕЛТЕК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может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использоваться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не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только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как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измерительное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устройство</a:t>
            </a:r>
            <a:r>
              <a:rPr lang="ru-RU" sz="1200" dirty="0" smtClean="0">
                <a:cs typeface="Arial" pitchFamily="34" charset="0"/>
              </a:rPr>
              <a:t>, </a:t>
            </a:r>
            <a:r>
              <a:rPr lang="ru-RU" sz="1200" dirty="0" smtClean="0"/>
              <a:t>но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и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для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регулировки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клапанами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сброса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нефти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воды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и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газа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на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отстойниках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и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сепараторах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различной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конструкции</a:t>
            </a:r>
            <a:r>
              <a:rPr lang="ru-RU" sz="1200" dirty="0" smtClean="0">
                <a:cs typeface="Arial" pitchFamily="34" charset="0"/>
              </a:rPr>
              <a:t>.</a:t>
            </a:r>
            <a:endParaRPr lang="ru-RU" sz="1200" dirty="0" smtClean="0"/>
          </a:p>
          <a:p>
            <a:r>
              <a:rPr lang="ru-RU" sz="1200" dirty="0" smtClean="0"/>
              <a:t>Для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управления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клапанами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система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содержит</a:t>
            </a:r>
            <a:r>
              <a:rPr lang="ru-RU" sz="1200" dirty="0" smtClean="0">
                <a:cs typeface="Arial" pitchFamily="34" charset="0"/>
              </a:rPr>
              <a:t>:</a:t>
            </a:r>
            <a:endParaRPr lang="ru-RU" sz="1200" dirty="0" smtClean="0"/>
          </a:p>
          <a:p>
            <a:pPr>
              <a:buFontTx/>
              <a:buChar char="•"/>
            </a:pPr>
            <a:r>
              <a:rPr lang="ru-RU" sz="1200" dirty="0" smtClean="0"/>
              <a:t>токовые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выходные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сигналы</a:t>
            </a:r>
            <a:r>
              <a:rPr lang="ru-RU" sz="1200" dirty="0" smtClean="0">
                <a:cs typeface="Arial" pitchFamily="34" charset="0"/>
              </a:rPr>
              <a:t> 4 – 20 </a:t>
            </a:r>
            <a:r>
              <a:rPr lang="ru-RU" sz="1200" dirty="0" smtClean="0"/>
              <a:t>мА</a:t>
            </a:r>
            <a:r>
              <a:rPr lang="ru-RU" sz="1200" dirty="0" smtClean="0">
                <a:cs typeface="Arial" pitchFamily="34" charset="0"/>
              </a:rPr>
              <a:t>,</a:t>
            </a:r>
            <a:endParaRPr lang="ru-RU" sz="1200" dirty="0" smtClean="0"/>
          </a:p>
          <a:p>
            <a:pPr>
              <a:buFontTx/>
              <a:buChar char="•"/>
            </a:pPr>
            <a:r>
              <a:rPr lang="ru-RU" sz="1200" dirty="0" smtClean="0"/>
              <a:t>программируемые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релейные</a:t>
            </a:r>
            <a:r>
              <a:rPr lang="ru-RU" sz="1200" dirty="0" smtClean="0">
                <a:cs typeface="Arial" pitchFamily="34" charset="0"/>
              </a:rPr>
              <a:t> 250 </a:t>
            </a:r>
            <a:r>
              <a:rPr lang="ru-RU" sz="1200" dirty="0" smtClean="0"/>
              <a:t>В</a:t>
            </a:r>
            <a:r>
              <a:rPr lang="ru-RU" sz="1200" dirty="0" smtClean="0">
                <a:cs typeface="Arial" pitchFamily="34" charset="0"/>
              </a:rPr>
              <a:t> 5</a:t>
            </a:r>
            <a:r>
              <a:rPr lang="ru-RU" sz="1200" dirty="0" smtClean="0"/>
              <a:t>А</a:t>
            </a:r>
            <a:r>
              <a:rPr lang="ru-RU" sz="1200" dirty="0" smtClean="0">
                <a:cs typeface="Arial" pitchFamily="34" charset="0"/>
              </a:rPr>
              <a:t>,</a:t>
            </a:r>
            <a:endParaRPr lang="ru-RU" sz="1200" dirty="0" smtClean="0"/>
          </a:p>
          <a:p>
            <a:pPr>
              <a:buFontTx/>
              <a:buChar char="•"/>
            </a:pPr>
            <a:r>
              <a:rPr lang="ru-RU" sz="1200" dirty="0" smtClean="0"/>
              <a:t>аналоговые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входа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для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подключения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датчиков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температуры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и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давления</a:t>
            </a:r>
            <a:r>
              <a:rPr lang="ru-RU" sz="1200" dirty="0" smtClean="0">
                <a:cs typeface="Arial" pitchFamily="34" charset="0"/>
              </a:rPr>
              <a:t>.</a:t>
            </a:r>
            <a:endParaRPr lang="ru-RU" sz="1200" dirty="0" smtClean="0"/>
          </a:p>
          <a:p>
            <a:r>
              <a:rPr lang="ru-RU" sz="1200" dirty="0" smtClean="0"/>
              <a:t>Используемые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современные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законы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управления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качество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отстоя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нефти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в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технологических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аппаратах</a:t>
            </a:r>
            <a:r>
              <a:rPr lang="ru-RU" sz="1200" dirty="0" smtClean="0">
                <a:cs typeface="Arial" pitchFamily="34" charset="0"/>
              </a:rPr>
              <a:t>, </a:t>
            </a:r>
            <a:r>
              <a:rPr lang="ru-RU" sz="1200" dirty="0" smtClean="0"/>
              <a:t>обеспечивая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не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только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подготовку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воды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и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нефти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заданного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качества</a:t>
            </a:r>
            <a:r>
              <a:rPr lang="ru-RU" sz="1200" dirty="0" smtClean="0">
                <a:cs typeface="Arial" pitchFamily="34" charset="0"/>
              </a:rPr>
              <a:t>, </a:t>
            </a:r>
            <a:r>
              <a:rPr lang="ru-RU" sz="1200" dirty="0" smtClean="0"/>
              <a:t>но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и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равномерное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распределение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жидкости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по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всем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/>
              <a:t>аппаратам</a:t>
            </a:r>
            <a:r>
              <a:rPr lang="ru-RU" sz="1200" dirty="0" smtClean="0">
                <a:cs typeface="Arial" pitchFamily="34" charset="0"/>
              </a:rPr>
              <a:t>.</a:t>
            </a:r>
            <a:endParaRPr lang="ru-RU" sz="1200" dirty="0" smtClean="0"/>
          </a:p>
          <a:p>
            <a:r>
              <a:rPr lang="ru-RU" sz="1200" dirty="0" smtClean="0"/>
              <a:t>Сопряжение системы СЕЛТЕК с различными системами АСУ ТП верхнего уровня, производится программно через </a:t>
            </a:r>
            <a:r>
              <a:rPr lang="ru-RU" sz="1200" dirty="0" err="1" smtClean="0"/>
              <a:t>ОРС-сервер</a:t>
            </a:r>
            <a:r>
              <a:rPr lang="ru-RU" sz="1200" dirty="0" smtClean="0"/>
              <a:t>. </a:t>
            </a:r>
          </a:p>
          <a:p>
            <a:endParaRPr lang="ru-RU" sz="1200" dirty="0">
              <a:cs typeface="Arial" pitchFamily="34" charset="0"/>
            </a:endParaRPr>
          </a:p>
        </p:txBody>
      </p:sp>
      <p:pic>
        <p:nvPicPr>
          <p:cNvPr id="8" name="Picture 13" descr="DSCN99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384376" cy="2880320"/>
          </a:xfrm>
          <a:prstGeom prst="rect">
            <a:avLst/>
          </a:prstGeom>
          <a:noFill/>
        </p:spPr>
      </p:pic>
      <p:pic>
        <p:nvPicPr>
          <p:cNvPr id="9" name="Picture 1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3598862" cy="269875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1"/>
            <a:ext cx="3672408" cy="255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Применение УМФ300</a:t>
            </a:r>
            <a:br>
              <a:rPr lang="ru-RU" sz="2800" dirty="0" smtClean="0"/>
            </a:br>
            <a:r>
              <a:rPr lang="ru-RU" sz="2800" dirty="0" smtClean="0"/>
              <a:t>на трубных водоотделителях</a:t>
            </a:r>
            <a:endParaRPr lang="ru-RU" sz="28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39952" y="1043484"/>
            <a:ext cx="4826000" cy="274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200" dirty="0">
                <a:cs typeface="Arial" pitchFamily="34" charset="0"/>
              </a:rPr>
              <a:t>На технологических аппаратах  с распределенными зонами подготовки нефти и воды (трубные водоотделители ТВО и концевые делители фазы) возникает необходимость установки нескольких датчиков СЕЛТЕК.</a:t>
            </a:r>
          </a:p>
          <a:p>
            <a:r>
              <a:rPr lang="ru-RU" sz="1200" dirty="0">
                <a:cs typeface="Arial" pitchFamily="34" charset="0"/>
              </a:rPr>
              <a:t>В этом случае программное обеспечение производит комплексную обработку сигналов с датчиков, выдавая пользователям картину распределения нефти, эмульсии и воды по всей длине аппарата.</a:t>
            </a:r>
          </a:p>
          <a:p>
            <a:r>
              <a:rPr lang="ru-RU" sz="1200" dirty="0">
                <a:cs typeface="Arial" pitchFamily="34" charset="0"/>
              </a:rPr>
              <a:t>На необслуживаемых пунктах установок ТВО и КДФ система формирует релейные сигналы для отключения насосов КНС при появлении в зоне выгрузки воды низкого качества.</a:t>
            </a:r>
          </a:p>
          <a:p>
            <a:r>
              <a:rPr lang="ru-RU" sz="1200" dirty="0">
                <a:cs typeface="Arial" pitchFamily="34" charset="0"/>
              </a:rPr>
              <a:t>Через контроллеры передачи данных система формирует на централизованных операторных пунктах информацию об уровнях нефти эмульсии и воды в ТВО КДФ, а также объем запасов чистой воды. </a:t>
            </a:r>
          </a:p>
        </p:txBody>
      </p:sp>
      <p:pic>
        <p:nvPicPr>
          <p:cNvPr id="10" name="Picture 10" descr="DSC0134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052736"/>
            <a:ext cx="3553691" cy="266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2" descr="nas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933056"/>
            <a:ext cx="3527821" cy="2645477"/>
          </a:xfrm>
          <a:prstGeom prst="rect">
            <a:avLst/>
          </a:prstGeom>
          <a:noFill/>
        </p:spPr>
      </p:pic>
      <p:graphicFrame>
        <p:nvGraphicFramePr>
          <p:cNvPr id="12" name="Object 19"/>
          <p:cNvGraphicFramePr>
            <a:graphicFrameLocks noChangeAspect="1"/>
          </p:cNvGraphicFramePr>
          <p:nvPr/>
        </p:nvGraphicFramePr>
        <p:xfrm>
          <a:off x="323850" y="3933825"/>
          <a:ext cx="3594100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Точечный рисунок" r:id="rId5" imgW="5619048" imgH="4219048" progId="PBrush">
                  <p:embed/>
                </p:oleObj>
              </mc:Choice>
              <mc:Fallback>
                <p:oleObj name="Точечный рисунок" r:id="rId5" imgW="5619048" imgH="4219048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933825"/>
                        <a:ext cx="3594100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акеты раскадров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2743</Words>
  <Application>Microsoft Office PowerPoint</Application>
  <PresentationFormat>Экран (4:3)</PresentationFormat>
  <Paragraphs>169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Макеты раскадровки</vt:lpstr>
      <vt:lpstr>Точечный рисунок</vt:lpstr>
      <vt:lpstr> Системы измерения, основанные на технологии ИСМП (идентификации сред в многокомпонентных продуктах)</vt:lpstr>
      <vt:lpstr>Многофазный измеритель уровня УМФ300</vt:lpstr>
      <vt:lpstr>Главная концепция УМФ300</vt:lpstr>
      <vt:lpstr>Принцип действия</vt:lpstr>
      <vt:lpstr>Распределение жидкости в РВС (хороший отстой)</vt:lpstr>
      <vt:lpstr>Распределение жидкости в РВС (плохой отстой)</vt:lpstr>
      <vt:lpstr>Применение УМФ300 на РВС</vt:lpstr>
      <vt:lpstr>Применение УМФ300 на отстойниках</vt:lpstr>
      <vt:lpstr>Применение УМФ300 на трубных водоотделителях</vt:lpstr>
      <vt:lpstr>Установки предварительного сброса на базе системы УМФ300</vt:lpstr>
      <vt:lpstr>Оперативный учет нефти в резервуарах, оснащенных системой УМФ300</vt:lpstr>
      <vt:lpstr>Мультифазный поточный влагомер МПВ700</vt:lpstr>
      <vt:lpstr>Результаты исследований методики на стенде</vt:lpstr>
      <vt:lpstr>Опытно-промышленные испытания влагомера на скважине № 2015 НГДУ «Елховнефть»</vt:lpstr>
      <vt:lpstr>Опытно-промышленные испытания влагомера на ГЗУ-3 АО «Эмбамунайгаз» (Казахстан)</vt:lpstr>
      <vt:lpstr>Опытно-промышленные испытания влагомера на ДНС-8 ЦППН НГДУ «Ямашнефть»</vt:lpstr>
      <vt:lpstr>Контроллер УМФ700.26 в качестве низового звена распределенной системы АСУ ТП</vt:lpstr>
      <vt:lpstr>Технические характеристики контроллера</vt:lpstr>
      <vt:lpstr>Распределенная контроллерная система АСУ ТП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Многофазный измеритель уровня УМФ300</dc:title>
  <dc:creator>Admin</dc:creator>
  <cp:lastModifiedBy>Oleg</cp:lastModifiedBy>
  <cp:revision>82</cp:revision>
  <dcterms:created xsi:type="dcterms:W3CDTF">2015-07-28T00:19:40Z</dcterms:created>
  <dcterms:modified xsi:type="dcterms:W3CDTF">2018-12-12T09:47:33Z</dcterms:modified>
</cp:coreProperties>
</file>