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1" r:id="rId5"/>
    <p:sldId id="260" r:id="rId6"/>
    <p:sldId id="262" r:id="rId7"/>
    <p:sldId id="263" r:id="rId8"/>
    <p:sldId id="264"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4C8E"/>
    <a:srgbClr val="574661"/>
    <a:srgbClr val="AE8DC2"/>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0"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C3730EB-B9C3-462D-8292-CAA1FB2E4ECF}" type="datetimeFigureOut">
              <a:rPr lang="ru-RU"/>
              <a:pPr>
                <a:defRPr/>
              </a:pPr>
              <a:t>13.11.2018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38DD22-7A79-41F3-83EF-6FCE6040003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12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8E2452-711F-4EDF-AA4C-0C54B0995B44}" type="slidenum">
              <a:rPr lang="ru-RU" smtClean="0"/>
              <a:pPr fontAlgn="base">
                <a:spcBef>
                  <a:spcPct val="0"/>
                </a:spcBef>
                <a:spcAft>
                  <a:spcPct val="0"/>
                </a:spcAft>
                <a:defRPr/>
              </a:pPr>
              <a:t>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19AB7D9-74A7-48D6-9BDB-6492CEF86622}" type="datetimeFigureOut">
              <a:rPr lang="ru-RU"/>
              <a:pPr>
                <a:defRPr/>
              </a:pPr>
              <a:t>13.11.2018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A4064F-B78B-483E-A90C-710996D144C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AA7FA13-B98C-4796-9507-F7BAB55FE8CC}" type="datetimeFigureOut">
              <a:rPr lang="ru-RU"/>
              <a:pPr>
                <a:defRPr/>
              </a:pPr>
              <a:t>13.11.2018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407A75-97D7-4B4E-B47F-DA4332752BE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E78ECF-0861-45EE-9DE5-637BF00872FB}" type="datetimeFigureOut">
              <a:rPr lang="ru-RU"/>
              <a:pPr>
                <a:defRPr/>
              </a:pPr>
              <a:t>13.11.2018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D6D0FDA-BB79-49A3-AA5A-7A52A454EBC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Титульный слайд НИЦМИ">
    <p:bg>
      <p:bgPr>
        <a:solidFill>
          <a:srgbClr val="ECECED"/>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a:stretch>
            <a:fillRect/>
          </a:stretch>
        </p:blipFill>
        <p:spPr bwMode="auto">
          <a:xfrm>
            <a:off x="2916238" y="260350"/>
            <a:ext cx="3240087" cy="2109788"/>
          </a:xfrm>
          <a:prstGeom prst="rect">
            <a:avLst/>
          </a:prstGeom>
          <a:noFill/>
          <a:ln w="9525">
            <a:noFill/>
            <a:miter lim="800000"/>
            <a:headEnd/>
            <a:tailEnd/>
          </a:ln>
        </p:spPr>
      </p:pic>
      <p:sp>
        <p:nvSpPr>
          <p:cNvPr id="2" name="Заголовок 1"/>
          <p:cNvSpPr>
            <a:spLocks noGrp="1"/>
          </p:cNvSpPr>
          <p:nvPr>
            <p:ph type="ctrTitle"/>
          </p:nvPr>
        </p:nvSpPr>
        <p:spPr>
          <a:xfrm>
            <a:off x="0" y="2492896"/>
            <a:ext cx="9144000" cy="4365104"/>
          </a:xfrm>
          <a:prstGeom prst="rect">
            <a:avLst/>
          </a:prstGeom>
          <a:solidFill>
            <a:srgbClr val="005496"/>
          </a:solidFill>
          <a:ln>
            <a:noFill/>
          </a:ln>
        </p:spPr>
        <p:txBody>
          <a:bodyPr/>
          <a:lstStyle>
            <a:lvl1pPr>
              <a:defRPr sz="3200">
                <a:solidFill>
                  <a:schemeClr val="bg1"/>
                </a:solidFill>
              </a:defRPr>
            </a:lvl1pPr>
          </a:lstStyle>
          <a:p>
            <a:r>
              <a:rPr lang="ru-RU" dirty="0" smtClean="0"/>
              <a:t>Образец заголовка</a:t>
            </a: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Основной">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a:stretch>
            <a:fillRect/>
          </a:stretch>
        </p:blipFill>
        <p:spPr bwMode="auto">
          <a:xfrm>
            <a:off x="107950" y="115888"/>
            <a:ext cx="1270000" cy="685800"/>
          </a:xfrm>
          <a:prstGeom prst="rect">
            <a:avLst/>
          </a:prstGeom>
          <a:noFill/>
          <a:ln w="9525">
            <a:noFill/>
            <a:miter lim="800000"/>
            <a:headEnd/>
            <a:tailEnd/>
          </a:ln>
        </p:spPr>
      </p:pic>
      <p:sp>
        <p:nvSpPr>
          <p:cNvPr id="6" name="Заголовок 1"/>
          <p:cNvSpPr>
            <a:spLocks noGrp="1"/>
          </p:cNvSpPr>
          <p:nvPr>
            <p:ph type="title"/>
          </p:nvPr>
        </p:nvSpPr>
        <p:spPr>
          <a:xfrm>
            <a:off x="1619672" y="0"/>
            <a:ext cx="7524328" cy="981075"/>
          </a:xfrm>
          <a:prstGeom prst="rect">
            <a:avLst/>
          </a:prstGeom>
          <a:solidFill>
            <a:srgbClr val="005496"/>
          </a:solidFill>
          <a:ln>
            <a:noFill/>
          </a:ln>
        </p:spPr>
        <p:txBody>
          <a:bodyPr/>
          <a:lstStyle>
            <a:lvl1pPr>
              <a:defRPr sz="2400" b="0" strike="noStrike" baseline="0">
                <a:solidFill>
                  <a:schemeClr val="bg1"/>
                </a:solidFill>
                <a:latin typeface="Arial" pitchFamily="34" charset="0"/>
                <a:cs typeface="Arial" pitchFamily="34" charset="0"/>
              </a:defRPr>
            </a:lvl1pPr>
          </a:lstStyle>
          <a:p>
            <a:r>
              <a:rPr lang="ru-RU" dirty="0" smtClean="0"/>
              <a:t>Образец заголовка</a:t>
            </a:r>
            <a:endParaRPr lang="ru-RU" dirty="0"/>
          </a:p>
        </p:txBody>
      </p:sp>
      <p:sp>
        <p:nvSpPr>
          <p:cNvPr id="4" name="Номер слайда 5"/>
          <p:cNvSpPr>
            <a:spLocks noGrp="1"/>
          </p:cNvSpPr>
          <p:nvPr>
            <p:ph type="sldNum" sz="quarter" idx="10"/>
          </p:nvPr>
        </p:nvSpPr>
        <p:spPr>
          <a:xfrm>
            <a:off x="0" y="0"/>
            <a:ext cx="1476375" cy="982663"/>
          </a:xfrm>
          <a:solidFill>
            <a:srgbClr val="ECECED"/>
          </a:solidFill>
        </p:spPr>
        <p:txBody>
          <a:bodyPr/>
          <a:lstStyle>
            <a:lvl1pPr>
              <a:defRPr>
                <a:solidFill>
                  <a:sysClr val="windowText" lastClr="000000"/>
                </a:solidFill>
              </a:defRPr>
            </a:lvl1pPr>
          </a:lstStyle>
          <a:p>
            <a:pPr>
              <a:defRPr/>
            </a:pPr>
            <a:endParaRPr lang="ru-RU"/>
          </a:p>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3F0F87-3B72-4F50-9615-2FC66BB40DAE}" type="datetimeFigureOut">
              <a:rPr lang="ru-RU"/>
              <a:pPr>
                <a:defRPr/>
              </a:pPr>
              <a:t>13.11.2018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A49DD4-70DA-430C-A1B0-013E7CA98B6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A6EDFE-EF78-4F2B-8F2A-0EDAB23CAEA2}" type="datetimeFigureOut">
              <a:rPr lang="ru-RU"/>
              <a:pPr>
                <a:defRPr/>
              </a:pPr>
              <a:t>13.11.2018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8316FF-DACA-4A9D-861F-147713D0F5A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473B265-BF89-48CC-AF5C-82BE85904A65}" type="datetimeFigureOut">
              <a:rPr lang="ru-RU"/>
              <a:pPr>
                <a:defRPr/>
              </a:pPr>
              <a:t>13.11.2018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C8426A-24A0-48C3-AC4D-773EA9E6C2E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9C43EB3-99AD-45C3-BF83-599F3E7DBB14}" type="datetimeFigureOut">
              <a:rPr lang="ru-RU"/>
              <a:pPr>
                <a:defRPr/>
              </a:pPr>
              <a:t>13.11.2018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C2B107B-CD3F-4DC4-81D8-01AD2B6AF39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C7862D9-FDA2-4D40-984A-88C5A021D5FE}" type="datetimeFigureOut">
              <a:rPr lang="ru-RU"/>
              <a:pPr>
                <a:defRPr/>
              </a:pPr>
              <a:t>13.11.2018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3863A05-91AA-45CF-A900-B59E77F6BEB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5F28E7C-1DFC-4B58-BE49-F0B26272B98E}" type="datetimeFigureOut">
              <a:rPr lang="ru-RU"/>
              <a:pPr>
                <a:defRPr/>
              </a:pPr>
              <a:t>13.11.2018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125E920-6BF0-47BC-8EAE-8EE9C8C2355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EE1C23D-20D8-4790-8CAB-9D01AF9732E0}" type="datetimeFigureOut">
              <a:rPr lang="ru-RU"/>
              <a:pPr>
                <a:defRPr/>
              </a:pPr>
              <a:t>13.11.2018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ADFD5A-917E-464F-8A9B-6EEF6E7F988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39B9E55-E23E-4FAF-B5DF-F14A8E33095C}" type="datetimeFigureOut">
              <a:rPr lang="ru-RU"/>
              <a:pPr>
                <a:defRPr/>
              </a:pPr>
              <a:t>13.11.2018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8A307B-47CD-4C9D-A779-5C47650346B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9227783-6C7B-41C8-BAD8-44C5406BFAB9}" type="datetimeFigureOut">
              <a:rPr lang="ru-RU"/>
              <a:pPr>
                <a:defRPr/>
              </a:pPr>
              <a:t>13.11.2018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8AD01C-1B18-481F-B08D-F82A6A3B28E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0" y="2492375"/>
            <a:ext cx="9144000" cy="4365625"/>
          </a:xfrm>
          <a:solidFill>
            <a:srgbClr val="754C8E"/>
          </a:solidFill>
        </p:spPr>
        <p:txBody>
          <a:bodyPr/>
          <a:lstStyle/>
          <a:p>
            <a:pPr eaLnBrk="1" hangingPunct="1"/>
            <a:r>
              <a:rPr lang="ru-RU" dirty="0" smtClean="0"/>
              <a:t/>
            </a:r>
            <a:br>
              <a:rPr lang="ru-RU" dirty="0" smtClean="0"/>
            </a:br>
            <a:r>
              <a:rPr lang="ru-RU" b="1" cap="all" dirty="0" smtClean="0"/>
              <a:t>Исследование работы скважин на групповой замерной установке с использованием влагомера МПВ700</a:t>
            </a: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619250" y="0"/>
            <a:ext cx="7524750" cy="981075"/>
          </a:xfrm>
          <a:solidFill>
            <a:srgbClr val="754C8E"/>
          </a:solidFill>
        </p:spPr>
        <p:txBody>
          <a:bodyPr/>
          <a:lstStyle/>
          <a:p>
            <a:pPr eaLnBrk="1" hangingPunct="1"/>
            <a:r>
              <a:rPr lang="ru-RU" dirty="0" smtClean="0"/>
              <a:t>Категории скважин для проведения исследований</a:t>
            </a:r>
            <a:endParaRPr lang="ru-RU" dirty="0" smtClean="0">
              <a:latin typeface="Arial" charset="0"/>
              <a:cs typeface="Arial" charset="0"/>
            </a:endParaRPr>
          </a:p>
        </p:txBody>
      </p:sp>
      <p:sp>
        <p:nvSpPr>
          <p:cNvPr id="5123" name="Прямоугольник 2"/>
          <p:cNvSpPr>
            <a:spLocks noChangeArrowheads="1"/>
          </p:cNvSpPr>
          <p:nvPr/>
        </p:nvSpPr>
        <p:spPr bwMode="auto">
          <a:xfrm>
            <a:off x="214313" y="1214422"/>
            <a:ext cx="8569325" cy="2800767"/>
          </a:xfrm>
          <a:prstGeom prst="rect">
            <a:avLst/>
          </a:prstGeom>
          <a:noFill/>
          <a:ln w="9525">
            <a:noFill/>
            <a:miter lim="800000"/>
            <a:headEnd/>
            <a:tailEnd/>
          </a:ln>
        </p:spPr>
        <p:txBody>
          <a:bodyPr wrap="square">
            <a:spAutoFit/>
          </a:bodyPr>
          <a:lstStyle/>
          <a:p>
            <a:pPr lvl="0">
              <a:buFont typeface="Wingdings" pitchFamily="2" charset="2"/>
              <a:buChar char="§"/>
            </a:pPr>
            <a:r>
              <a:rPr lang="ru-RU" sz="1600" dirty="0" smtClean="0"/>
              <a:t>  Скважины</a:t>
            </a:r>
            <a:r>
              <a:rPr lang="ru-RU" sz="1600" dirty="0"/>
              <a:t>, дающие продукцию с неявно выраженным содержанием свободного газа и условно стабильным соотношением нефть/вода</a:t>
            </a:r>
          </a:p>
          <a:p>
            <a:r>
              <a:rPr lang="ru-RU" sz="1600" dirty="0"/>
              <a:t> </a:t>
            </a:r>
          </a:p>
          <a:p>
            <a:pPr lvl="0">
              <a:buFont typeface="Wingdings" pitchFamily="2" charset="2"/>
              <a:buChar char="§"/>
            </a:pPr>
            <a:r>
              <a:rPr lang="ru-RU" sz="1600" dirty="0" smtClean="0"/>
              <a:t>  Скважины, </a:t>
            </a:r>
            <a:r>
              <a:rPr lang="ru-RU" sz="1600" dirty="0"/>
              <a:t>дающие продукцию с явно выраженным содержанием свободного газа, который </a:t>
            </a:r>
            <a:r>
              <a:rPr lang="ru-RU" sz="1600" dirty="0" smtClean="0"/>
              <a:t>периодически может </a:t>
            </a:r>
            <a:r>
              <a:rPr lang="ru-RU" sz="1600" dirty="0"/>
              <a:t>образовывать газовые пробки.</a:t>
            </a:r>
          </a:p>
          <a:p>
            <a:endParaRPr lang="ru-RU" sz="1600" dirty="0"/>
          </a:p>
          <a:p>
            <a:pPr lvl="0">
              <a:buFont typeface="Wingdings" pitchFamily="2" charset="2"/>
              <a:buChar char="§"/>
            </a:pPr>
            <a:r>
              <a:rPr lang="ru-RU" sz="1600" dirty="0" smtClean="0"/>
              <a:t>  Скважины</a:t>
            </a:r>
            <a:r>
              <a:rPr lang="ru-RU" sz="1600" dirty="0"/>
              <a:t>, дающие продукцию в виде пульсирующего потока жидкости, когда скорость движений не равномерна, вплоть до кратковременных остановок.</a:t>
            </a:r>
          </a:p>
          <a:p>
            <a:endParaRPr lang="ru-RU" sz="1600" dirty="0"/>
          </a:p>
          <a:p>
            <a:pPr>
              <a:buFont typeface="Wingdings" pitchFamily="2" charset="2"/>
              <a:buChar char="§"/>
            </a:pPr>
            <a:r>
              <a:rPr lang="ru-RU" sz="1600" dirty="0" smtClean="0"/>
              <a:t>  Скважины</a:t>
            </a:r>
            <a:r>
              <a:rPr lang="ru-RU" sz="1600" dirty="0"/>
              <a:t>, продукция которых может существенно изменять соотношение нефть/вода за короткий интервал времени.</a:t>
            </a:r>
            <a:endParaRPr lang="ru-RU" sz="16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619250" y="0"/>
            <a:ext cx="7524750" cy="981075"/>
          </a:xfrm>
          <a:solidFill>
            <a:srgbClr val="754C8E"/>
          </a:solidFill>
        </p:spPr>
        <p:txBody>
          <a:bodyPr/>
          <a:lstStyle/>
          <a:p>
            <a:pPr eaLnBrk="1" hangingPunct="1"/>
            <a:r>
              <a:rPr lang="ru-RU" dirty="0" smtClean="0"/>
              <a:t>Установка влагомера на ГЗУ38А</a:t>
            </a:r>
            <a:endParaRPr lang="ru-RU" dirty="0" smtClean="0">
              <a:latin typeface="Arial" charset="0"/>
              <a:cs typeface="Arial" charset="0"/>
            </a:endParaRPr>
          </a:p>
        </p:txBody>
      </p:sp>
      <p:pic>
        <p:nvPicPr>
          <p:cNvPr id="6" name="Рисунок 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857356" y="1428736"/>
            <a:ext cx="5932800" cy="4755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2"/>
          <p:cNvSpPr>
            <a:spLocks noGrp="1"/>
          </p:cNvSpPr>
          <p:nvPr>
            <p:ph type="title"/>
          </p:nvPr>
        </p:nvSpPr>
        <p:spPr>
          <a:xfrm>
            <a:off x="1619250" y="0"/>
            <a:ext cx="7524750" cy="981075"/>
          </a:xfrm>
          <a:solidFill>
            <a:srgbClr val="754C8E"/>
          </a:solidFill>
        </p:spPr>
        <p:txBody>
          <a:bodyPr/>
          <a:lstStyle/>
          <a:p>
            <a:pPr eaLnBrk="1" hangingPunct="1"/>
            <a:r>
              <a:rPr lang="ru-RU" sz="2200" dirty="0" smtClean="0"/>
              <a:t>Группа скважин с относительно высоким дебитом (20-70 м</a:t>
            </a:r>
            <a:r>
              <a:rPr lang="ru-RU" sz="2200" baseline="30000" dirty="0" smtClean="0"/>
              <a:t>3</a:t>
            </a:r>
            <a:r>
              <a:rPr lang="ru-RU" sz="2200" dirty="0" smtClean="0"/>
              <a:t>/</a:t>
            </a:r>
            <a:r>
              <a:rPr lang="ru-RU" sz="2200" dirty="0" err="1" smtClean="0"/>
              <a:t>сут</a:t>
            </a:r>
            <a:r>
              <a:rPr lang="ru-RU" sz="2200" dirty="0" smtClean="0"/>
              <a:t>) и высоким содержанием воды (70-100%)</a:t>
            </a:r>
            <a:endParaRPr lang="ru-RU" sz="2200" dirty="0" smtClean="0">
              <a:latin typeface="Arial" charset="0"/>
              <a:cs typeface="Arial" charset="0"/>
            </a:endParaRPr>
          </a:p>
        </p:txBody>
      </p:sp>
      <p:pic>
        <p:nvPicPr>
          <p:cNvPr id="6" name="Рисунок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05600" y="1260000"/>
            <a:ext cx="5934075" cy="2514600"/>
          </a:xfrm>
          <a:prstGeom prst="rect">
            <a:avLst/>
          </a:prstGeom>
          <a:noFill/>
          <a:ln>
            <a:noFill/>
          </a:ln>
        </p:spPr>
      </p:pic>
      <p:sp>
        <p:nvSpPr>
          <p:cNvPr id="10" name="Прямоугольник 9"/>
          <p:cNvSpPr/>
          <p:nvPr/>
        </p:nvSpPr>
        <p:spPr>
          <a:xfrm>
            <a:off x="285720" y="4000504"/>
            <a:ext cx="8572560" cy="2462213"/>
          </a:xfrm>
          <a:prstGeom prst="rect">
            <a:avLst/>
          </a:prstGeom>
        </p:spPr>
        <p:txBody>
          <a:bodyPr wrap="square">
            <a:spAutoFit/>
          </a:bodyPr>
          <a:lstStyle/>
          <a:p>
            <a:pPr algn="ctr"/>
            <a:r>
              <a:rPr lang="ru-RU" sz="1400" dirty="0" smtClean="0"/>
              <a:t>Работа скважины № 9541 на ГЗУ38А</a:t>
            </a:r>
            <a:br>
              <a:rPr lang="ru-RU" sz="1400" dirty="0" smtClean="0"/>
            </a:br>
            <a:endParaRPr lang="en-US" sz="1400" dirty="0"/>
          </a:p>
          <a:p>
            <a:r>
              <a:rPr lang="ru-RU" sz="1400" dirty="0"/>
              <a:t>Переходный период  -  разряжение скважины на </a:t>
            </a:r>
            <a:r>
              <a:rPr lang="ru-RU" sz="1400" dirty="0" err="1"/>
              <a:t>газосепаратор</a:t>
            </a:r>
            <a:r>
              <a:rPr lang="ru-RU" sz="1400" dirty="0"/>
              <a:t> и поступление на ГЗУ38А газа в течение 15 минут после переключения ПСМ. Время выхода на стабильный режим после поступления жидкости 15-20 минут.</a:t>
            </a:r>
          </a:p>
          <a:p>
            <a:r>
              <a:rPr lang="ru-RU" sz="1400" dirty="0"/>
              <a:t>Среднее содержание воды за период  стабильной работы с 11 часов 13 февраля по 10 часов 14 февраля  -  87% </a:t>
            </a:r>
          </a:p>
          <a:p>
            <a:r>
              <a:rPr lang="ru-RU" sz="1400" dirty="0"/>
              <a:t> </a:t>
            </a:r>
          </a:p>
          <a:p>
            <a:r>
              <a:rPr lang="ru-RU" sz="1400" dirty="0"/>
              <a:t>Суточное колебания содержании воды  ± </a:t>
            </a:r>
            <a:r>
              <a:rPr lang="ru-RU" sz="1400" dirty="0" smtClean="0"/>
              <a:t>3%</a:t>
            </a:r>
            <a:endParaRPr lang="ru-RU" sz="1400" dirty="0"/>
          </a:p>
          <a:p>
            <a:r>
              <a:rPr lang="ru-RU" sz="1400" dirty="0"/>
              <a:t> </a:t>
            </a:r>
          </a:p>
          <a:p>
            <a:r>
              <a:rPr lang="ru-RU" sz="1400" dirty="0"/>
              <a:t>Расхождение с результатами действующих методик 1% –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19250" y="0"/>
            <a:ext cx="7524750" cy="981075"/>
          </a:xfrm>
          <a:solidFill>
            <a:srgbClr val="754C8E"/>
          </a:solidFill>
        </p:spPr>
        <p:txBody>
          <a:bodyPr/>
          <a:lstStyle/>
          <a:p>
            <a:pPr eaLnBrk="1" hangingPunct="1"/>
            <a:r>
              <a:rPr lang="ru-RU" dirty="0" smtClean="0"/>
              <a:t>Группа скважин с относительно низким дебитом (1-10 м</a:t>
            </a:r>
            <a:r>
              <a:rPr lang="ru-RU" baseline="30000" dirty="0" smtClean="0"/>
              <a:t>3</a:t>
            </a:r>
            <a:r>
              <a:rPr lang="ru-RU" dirty="0" smtClean="0"/>
              <a:t>/</a:t>
            </a:r>
            <a:r>
              <a:rPr lang="ru-RU" dirty="0" err="1" smtClean="0"/>
              <a:t>сут</a:t>
            </a:r>
            <a:r>
              <a:rPr lang="ru-RU" dirty="0" smtClean="0"/>
              <a:t>) и высоким содержанием воды (15-35%)</a:t>
            </a:r>
            <a:endParaRPr lang="ru-RU" dirty="0" smtClean="0">
              <a:latin typeface="Arial" charset="0"/>
              <a:cs typeface="Arial" charset="0"/>
            </a:endParaRPr>
          </a:p>
        </p:txBody>
      </p:sp>
      <p:sp>
        <p:nvSpPr>
          <p:cNvPr id="8197" name="Прямоугольник 7"/>
          <p:cNvSpPr>
            <a:spLocks noChangeArrowheads="1"/>
          </p:cNvSpPr>
          <p:nvPr/>
        </p:nvSpPr>
        <p:spPr bwMode="auto">
          <a:xfrm>
            <a:off x="285720" y="3786190"/>
            <a:ext cx="8643998" cy="2893100"/>
          </a:xfrm>
          <a:prstGeom prst="rect">
            <a:avLst/>
          </a:prstGeom>
          <a:noFill/>
          <a:ln w="9525">
            <a:noFill/>
            <a:miter lim="800000"/>
            <a:headEnd/>
            <a:tailEnd/>
          </a:ln>
        </p:spPr>
        <p:txBody>
          <a:bodyPr wrap="square">
            <a:spAutoFit/>
          </a:bodyPr>
          <a:lstStyle/>
          <a:p>
            <a:pPr algn="ctr"/>
            <a:r>
              <a:rPr lang="ru-RU" sz="1400" dirty="0"/>
              <a:t>Работа скважины 20125 на ГЗУ38А</a:t>
            </a:r>
            <a:endParaRPr lang="en-US" sz="1400" dirty="0" smtClean="0"/>
          </a:p>
          <a:p>
            <a:endParaRPr lang="en-US" sz="1400" dirty="0">
              <a:latin typeface="Calibri" pitchFamily="34" charset="0"/>
            </a:endParaRPr>
          </a:p>
          <a:p>
            <a:r>
              <a:rPr lang="ru-RU" sz="1400" dirty="0"/>
              <a:t>Переходный период </a:t>
            </a:r>
            <a:r>
              <a:rPr lang="ru-RU" sz="1400" dirty="0" smtClean="0"/>
              <a:t>– Процесс </a:t>
            </a:r>
            <a:r>
              <a:rPr lang="ru-RU" sz="1400" dirty="0"/>
              <a:t>выравнивания давления в </a:t>
            </a:r>
            <a:r>
              <a:rPr lang="ru-RU" sz="1400" dirty="0" smtClean="0"/>
              <a:t>линии, </a:t>
            </a:r>
            <a:r>
              <a:rPr lang="ru-RU" sz="1400" dirty="0"/>
              <a:t>соединяющей </a:t>
            </a:r>
            <a:r>
              <a:rPr lang="ru-RU" sz="1400" dirty="0" err="1"/>
              <a:t>газосепаратор</a:t>
            </a:r>
            <a:r>
              <a:rPr lang="ru-RU" sz="1400" dirty="0"/>
              <a:t> и устье скважины после </a:t>
            </a:r>
            <a:r>
              <a:rPr lang="ru-RU" sz="1400" dirty="0" smtClean="0"/>
              <a:t>подключения </a:t>
            </a:r>
            <a:r>
              <a:rPr lang="ru-RU" sz="1400" dirty="0"/>
              <a:t>скважины с </a:t>
            </a:r>
            <a:r>
              <a:rPr lang="ru-RU" sz="1400" dirty="0" smtClean="0"/>
              <a:t>низким </a:t>
            </a:r>
            <a:r>
              <a:rPr lang="ru-RU" sz="1400" dirty="0"/>
              <a:t>дебитом </a:t>
            </a:r>
            <a:r>
              <a:rPr lang="ru-RU" sz="1400" dirty="0" smtClean="0"/>
              <a:t>№ 20125  </a:t>
            </a:r>
            <a:r>
              <a:rPr lang="ru-RU" sz="1400" dirty="0" smtClean="0"/>
              <a:t>за скважиной </a:t>
            </a:r>
            <a:r>
              <a:rPr lang="ru-RU" sz="1400" dirty="0"/>
              <a:t>с высоким дебитом – 2 часа. Время выхода на стабильный режим после процесса выравнивания давления – 6 часов.</a:t>
            </a:r>
          </a:p>
          <a:p>
            <a:r>
              <a:rPr lang="ru-RU" sz="1400" dirty="0"/>
              <a:t>Среднее содержание воды за период  стабильной работы с 11 часов 13 февраля по 10 часов 14 февраля  -  27% </a:t>
            </a:r>
          </a:p>
          <a:p>
            <a:r>
              <a:rPr lang="ru-RU" sz="1400" dirty="0"/>
              <a:t>Суточное колебания содержании воды  ± </a:t>
            </a:r>
            <a:r>
              <a:rPr lang="ru-RU" sz="1400" dirty="0" smtClean="0"/>
              <a:t>7%</a:t>
            </a:r>
            <a:endParaRPr lang="ru-RU" sz="1400" dirty="0"/>
          </a:p>
          <a:p>
            <a:r>
              <a:rPr lang="ru-RU" sz="1400" dirty="0"/>
              <a:t>Расхождение с результатами действующих методик  5% – 6%.</a:t>
            </a:r>
          </a:p>
          <a:p>
            <a:r>
              <a:rPr lang="ru-RU" sz="1400" dirty="0"/>
              <a:t>Особенности выявленные при исследовании </a:t>
            </a:r>
            <a:r>
              <a:rPr lang="ru-RU" sz="1400" dirty="0" smtClean="0"/>
              <a:t>– </a:t>
            </a:r>
            <a:r>
              <a:rPr lang="ru-RU" sz="1400" dirty="0"/>
              <a:t>Длительное нахождение в линии между </a:t>
            </a:r>
            <a:r>
              <a:rPr lang="ru-RU" sz="1400" dirty="0" err="1"/>
              <a:t>газосепаратором</a:t>
            </a:r>
            <a:r>
              <a:rPr lang="ru-RU" sz="1400" dirty="0"/>
              <a:t> и устьем скважины смеси жидкости из разных скважин.</a:t>
            </a:r>
          </a:p>
          <a:p>
            <a:endParaRPr lang="ru-RU" sz="1400" dirty="0">
              <a:latin typeface="Calibri" pitchFamily="34" charset="0"/>
            </a:endParaRPr>
          </a:p>
        </p:txBody>
      </p:sp>
      <p:pic>
        <p:nvPicPr>
          <p:cNvPr id="6" name="Рисунок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09200" y="1260000"/>
            <a:ext cx="5924550" cy="24765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19250" y="0"/>
            <a:ext cx="7524750" cy="981075"/>
          </a:xfrm>
          <a:solidFill>
            <a:srgbClr val="754C8E"/>
          </a:solidFill>
        </p:spPr>
        <p:txBody>
          <a:bodyPr/>
          <a:lstStyle/>
          <a:p>
            <a:pPr eaLnBrk="1" hangingPunct="1"/>
            <a:r>
              <a:rPr lang="ru-RU" dirty="0" smtClean="0"/>
              <a:t>Группа скважин с программным</a:t>
            </a:r>
            <a:br>
              <a:rPr lang="ru-RU" dirty="0" smtClean="0"/>
            </a:br>
            <a:r>
              <a:rPr lang="ru-RU" dirty="0" smtClean="0"/>
              <a:t>управлением насоса</a:t>
            </a:r>
            <a:endParaRPr lang="ru-RU" dirty="0" smtClean="0">
              <a:latin typeface="Arial" charset="0"/>
              <a:cs typeface="Arial" charset="0"/>
            </a:endParaRPr>
          </a:p>
        </p:txBody>
      </p:sp>
      <p:sp>
        <p:nvSpPr>
          <p:cNvPr id="8197" name="Прямоугольник 7"/>
          <p:cNvSpPr>
            <a:spLocks noChangeArrowheads="1"/>
          </p:cNvSpPr>
          <p:nvPr/>
        </p:nvSpPr>
        <p:spPr bwMode="auto">
          <a:xfrm>
            <a:off x="285720" y="3929066"/>
            <a:ext cx="8643968" cy="2677656"/>
          </a:xfrm>
          <a:prstGeom prst="rect">
            <a:avLst/>
          </a:prstGeom>
          <a:noFill/>
          <a:ln w="9525">
            <a:noFill/>
            <a:miter lim="800000"/>
            <a:headEnd/>
            <a:tailEnd/>
          </a:ln>
        </p:spPr>
        <p:txBody>
          <a:bodyPr wrap="square">
            <a:spAutoFit/>
          </a:bodyPr>
          <a:lstStyle/>
          <a:p>
            <a:pPr algn="ctr"/>
            <a:r>
              <a:rPr lang="ru-RU" sz="1400" dirty="0" smtClean="0"/>
              <a:t>Работа скважины № 32018 на ГЗУ38А</a:t>
            </a:r>
          </a:p>
          <a:p>
            <a:endParaRPr lang="en-US" sz="1400" dirty="0">
              <a:latin typeface="Calibri" pitchFamily="34" charset="0"/>
            </a:endParaRPr>
          </a:p>
          <a:p>
            <a:r>
              <a:rPr lang="ru-RU" sz="1400" dirty="0"/>
              <a:t>Переходный период </a:t>
            </a:r>
            <a:r>
              <a:rPr lang="ru-RU" sz="1400" dirty="0" smtClean="0"/>
              <a:t>– </a:t>
            </a:r>
            <a:r>
              <a:rPr lang="ru-RU" sz="1400" dirty="0"/>
              <a:t>Время выхода на стабильный период 15 минут.</a:t>
            </a:r>
          </a:p>
          <a:p>
            <a:r>
              <a:rPr lang="ru-RU" sz="1400" dirty="0"/>
              <a:t>Среднее содержание воды за период  стабильной работы с 11 часов 13 февраля по 10 часов 14 февраля –</a:t>
            </a:r>
            <a:r>
              <a:rPr lang="ru-RU" sz="1400" dirty="0" smtClean="0"/>
              <a:t> </a:t>
            </a:r>
            <a:r>
              <a:rPr lang="ru-RU" sz="1400" dirty="0"/>
              <a:t>52% </a:t>
            </a:r>
          </a:p>
          <a:p>
            <a:r>
              <a:rPr lang="ru-RU" sz="1400" dirty="0"/>
              <a:t>Суточное колебания содержании воды  ± 15%</a:t>
            </a:r>
          </a:p>
          <a:p>
            <a:r>
              <a:rPr lang="ru-RU" sz="1400" dirty="0"/>
              <a:t>Расхождение с результатами действующих методик  </a:t>
            </a:r>
            <a:r>
              <a:rPr lang="ru-RU" sz="1400" dirty="0" smtClean="0"/>
              <a:t>2%-3</a:t>
            </a:r>
            <a:r>
              <a:rPr lang="ru-RU" sz="1400" dirty="0"/>
              <a:t>%.</a:t>
            </a:r>
          </a:p>
          <a:p>
            <a:r>
              <a:rPr lang="ru-RU" sz="1400" dirty="0"/>
              <a:t>Особенности выявленные при исследовании –</a:t>
            </a:r>
            <a:r>
              <a:rPr lang="ru-RU" sz="1400" dirty="0" smtClean="0"/>
              <a:t> </a:t>
            </a:r>
            <a:r>
              <a:rPr lang="ru-RU" sz="1400" dirty="0"/>
              <a:t>Зафиксированы моменты полной остановки подачи жидкости на ГЗУ38А, в ходе которой в замерной камере влагомера наблюдалось замещение воды сначала  нефтью, а потом газом. Выявлены факты отбраковки проб по критериям и завышенного содержания воды  и с заниженного содержания воды. Хотя эти пробы были корректными, что подтверждалось показаниями влагомера.</a:t>
            </a:r>
          </a:p>
        </p:txBody>
      </p:sp>
      <p:pic>
        <p:nvPicPr>
          <p:cNvPr id="5" name="Рисунок 4"/>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05600" y="1260000"/>
            <a:ext cx="5934075" cy="24003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19250" y="0"/>
            <a:ext cx="7524750" cy="981075"/>
          </a:xfrm>
          <a:solidFill>
            <a:srgbClr val="754C8E"/>
          </a:solidFill>
        </p:spPr>
        <p:txBody>
          <a:bodyPr/>
          <a:lstStyle/>
          <a:p>
            <a:pPr eaLnBrk="1" hangingPunct="1"/>
            <a:r>
              <a:rPr lang="ru-RU" dirty="0" smtClean="0">
                <a:latin typeface="Arial" charset="0"/>
                <a:cs typeface="Arial" charset="0"/>
              </a:rPr>
              <a:t>Скважины с недопустимо</a:t>
            </a:r>
            <a:br>
              <a:rPr lang="ru-RU" dirty="0" smtClean="0">
                <a:latin typeface="Arial" charset="0"/>
                <a:cs typeface="Arial" charset="0"/>
              </a:rPr>
            </a:br>
            <a:r>
              <a:rPr lang="ru-RU" dirty="0" smtClean="0">
                <a:latin typeface="Arial" charset="0"/>
                <a:cs typeface="Arial" charset="0"/>
              </a:rPr>
              <a:t>высоким содержанием газа</a:t>
            </a:r>
          </a:p>
        </p:txBody>
      </p:sp>
      <p:sp>
        <p:nvSpPr>
          <p:cNvPr id="8197" name="Прямоугольник 7"/>
          <p:cNvSpPr>
            <a:spLocks noChangeArrowheads="1"/>
          </p:cNvSpPr>
          <p:nvPr/>
        </p:nvSpPr>
        <p:spPr bwMode="auto">
          <a:xfrm>
            <a:off x="214312" y="3929066"/>
            <a:ext cx="8929688" cy="307777"/>
          </a:xfrm>
          <a:prstGeom prst="rect">
            <a:avLst/>
          </a:prstGeom>
          <a:noFill/>
          <a:ln w="9525">
            <a:noFill/>
            <a:miter lim="800000"/>
            <a:headEnd/>
            <a:tailEnd/>
          </a:ln>
        </p:spPr>
        <p:txBody>
          <a:bodyPr>
            <a:spAutoFit/>
          </a:bodyPr>
          <a:lstStyle/>
          <a:p>
            <a:pPr algn="ctr"/>
            <a:r>
              <a:rPr lang="ru-RU" sz="1400" dirty="0" smtClean="0"/>
              <a:t>Работа скважины № 1211 на ГЗУ38А</a:t>
            </a:r>
            <a:endParaRPr lang="ru-RU" sz="1400" dirty="0"/>
          </a:p>
        </p:txBody>
      </p:sp>
      <p:pic>
        <p:nvPicPr>
          <p:cNvPr id="6" name="Рисунок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02000" y="1260000"/>
            <a:ext cx="5940425" cy="218370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19250" y="0"/>
            <a:ext cx="7524750" cy="981075"/>
          </a:xfrm>
          <a:solidFill>
            <a:srgbClr val="754C8E"/>
          </a:solidFill>
        </p:spPr>
        <p:txBody>
          <a:bodyPr/>
          <a:lstStyle/>
          <a:p>
            <a:pPr eaLnBrk="1" hangingPunct="1"/>
            <a:r>
              <a:rPr lang="ru-RU" dirty="0" smtClean="0"/>
              <a:t>Рекомендации по результатам исследований</a:t>
            </a:r>
            <a:endParaRPr lang="ru-RU" dirty="0" smtClean="0">
              <a:latin typeface="Arial" charset="0"/>
              <a:cs typeface="Arial" charset="0"/>
            </a:endParaRPr>
          </a:p>
        </p:txBody>
      </p:sp>
      <p:sp>
        <p:nvSpPr>
          <p:cNvPr id="8197" name="Прямоугольник 7"/>
          <p:cNvSpPr>
            <a:spLocks noChangeArrowheads="1"/>
          </p:cNvSpPr>
          <p:nvPr/>
        </p:nvSpPr>
        <p:spPr bwMode="auto">
          <a:xfrm>
            <a:off x="214312" y="1357298"/>
            <a:ext cx="8929688" cy="5262979"/>
          </a:xfrm>
          <a:prstGeom prst="rect">
            <a:avLst/>
          </a:prstGeom>
          <a:noFill/>
          <a:ln w="9525">
            <a:noFill/>
            <a:miter lim="800000"/>
            <a:headEnd/>
            <a:tailEnd/>
          </a:ln>
        </p:spPr>
        <p:txBody>
          <a:bodyPr>
            <a:spAutoFit/>
          </a:bodyPr>
          <a:lstStyle/>
          <a:p>
            <a:r>
              <a:rPr lang="ru-RU" sz="1600" dirty="0"/>
              <a:t>Рекомендовано внедрение влагомеров МПВ700 на групповых замерных установках в НГДУ «</a:t>
            </a:r>
            <a:r>
              <a:rPr lang="ru-RU" sz="1600" dirty="0" err="1"/>
              <a:t>Альметьевнефть</a:t>
            </a:r>
            <a:r>
              <a:rPr lang="ru-RU" sz="1600" dirty="0"/>
              <a:t>» типа «Дельта» и типа «Спутник» со схемой подключения одна скважина на один ус</a:t>
            </a:r>
            <a:r>
              <a:rPr lang="ru-RU" sz="1600" dirty="0" smtClean="0"/>
              <a:t>.</a:t>
            </a:r>
          </a:p>
          <a:p>
            <a:endParaRPr lang="ru-RU" sz="1600" dirty="0"/>
          </a:p>
          <a:p>
            <a:r>
              <a:rPr lang="ru-RU" sz="1600" dirty="0" smtClean="0"/>
              <a:t>Внедрение </a:t>
            </a:r>
            <a:r>
              <a:rPr lang="ru-RU" sz="1600" dirty="0"/>
              <a:t>влагомеров МПВ700 на </a:t>
            </a:r>
            <a:r>
              <a:rPr lang="ru-RU" sz="1600" dirty="0" err="1"/>
              <a:t>Ромашкинском</a:t>
            </a:r>
            <a:r>
              <a:rPr lang="ru-RU" sz="1600" dirty="0"/>
              <a:t> месторождении НГДУ «</a:t>
            </a:r>
            <a:r>
              <a:rPr lang="ru-RU" sz="1600" dirty="0" err="1"/>
              <a:t>Альметьевнефть</a:t>
            </a:r>
            <a:r>
              <a:rPr lang="ru-RU" sz="1600" smtClean="0"/>
              <a:t>», имеющем </a:t>
            </a:r>
            <a:r>
              <a:rPr lang="ru-RU" sz="1600" dirty="0"/>
              <a:t>неоднородную литологию с большим </a:t>
            </a:r>
            <a:r>
              <a:rPr lang="ru-RU" sz="1600"/>
              <a:t>количеством </a:t>
            </a:r>
            <a:r>
              <a:rPr lang="ru-RU" sz="1600" smtClean="0"/>
              <a:t>скважин, </a:t>
            </a:r>
            <a:r>
              <a:rPr lang="ru-RU" sz="1600" dirty="0"/>
              <a:t>осуществляющих отбор жидкости с </a:t>
            </a:r>
            <a:r>
              <a:rPr lang="ru-RU" sz="1600"/>
              <a:t>нескольких </a:t>
            </a:r>
            <a:r>
              <a:rPr lang="ru-RU" sz="1600" smtClean="0"/>
              <a:t>горизонтов, </a:t>
            </a:r>
            <a:r>
              <a:rPr lang="ru-RU" sz="1600" dirty="0"/>
              <a:t>позволит достичь следующих результатов</a:t>
            </a:r>
            <a:r>
              <a:rPr lang="ru-RU" sz="1600" dirty="0" smtClean="0"/>
              <a:t>:</a:t>
            </a:r>
          </a:p>
          <a:p>
            <a:endParaRPr lang="ru-RU" sz="1600" dirty="0"/>
          </a:p>
          <a:p>
            <a:pPr lvl="0">
              <a:buFont typeface="Wingdings" pitchFamily="2" charset="2"/>
              <a:buChar char="§"/>
            </a:pPr>
            <a:r>
              <a:rPr lang="ru-RU" sz="1600" dirty="0" smtClean="0"/>
              <a:t>  Получать  </a:t>
            </a:r>
            <a:r>
              <a:rPr lang="ru-RU" sz="1600" dirty="0"/>
              <a:t>мгновенную и достоверную информацию о работе скважины, отслеживать изменения </a:t>
            </a:r>
            <a:r>
              <a:rPr lang="ru-RU" sz="1600" dirty="0" err="1"/>
              <a:t>обводненности</a:t>
            </a:r>
            <a:r>
              <a:rPr lang="ru-RU" sz="1600" dirty="0"/>
              <a:t> с привязкой по времени, а также наличие свободного газа. </a:t>
            </a:r>
          </a:p>
          <a:p>
            <a:pPr lvl="0">
              <a:buFont typeface="Wingdings" pitchFamily="2" charset="2"/>
              <a:buChar char="§"/>
            </a:pPr>
            <a:endParaRPr lang="ru-RU" sz="1600" dirty="0" smtClean="0"/>
          </a:p>
          <a:p>
            <a:pPr lvl="0">
              <a:buFont typeface="Wingdings" pitchFamily="2" charset="2"/>
              <a:buChar char="§"/>
            </a:pPr>
            <a:r>
              <a:rPr lang="ru-RU" sz="1600" dirty="0" smtClean="0"/>
              <a:t>  Исключить </a:t>
            </a:r>
            <a:r>
              <a:rPr lang="ru-RU" sz="1600" dirty="0"/>
              <a:t>влияние человеческого фактора при проведении отбора проб. Учитывая что, из-за больших колебаний значений </a:t>
            </a:r>
            <a:r>
              <a:rPr lang="ru-RU" sz="1600" dirty="0" err="1"/>
              <a:t>обводненности</a:t>
            </a:r>
            <a:r>
              <a:rPr lang="ru-RU" sz="1600" dirty="0"/>
              <a:t> на многих скважинах выбор момента отбора пробы может быть существенным для получения достоверной оценки. Правильный выбор момента отбора проб требует от оператора хороших навыков понимания хода технологического процесса, что не всегда достижимо.</a:t>
            </a:r>
          </a:p>
          <a:p>
            <a:pPr lvl="0">
              <a:buFont typeface="Wingdings" pitchFamily="2" charset="2"/>
              <a:buChar char="§"/>
            </a:pPr>
            <a:endParaRPr lang="ru-RU" sz="1600" dirty="0" smtClean="0"/>
          </a:p>
          <a:p>
            <a:pPr lvl="0">
              <a:buFont typeface="Wingdings" pitchFamily="2" charset="2"/>
              <a:buChar char="§"/>
            </a:pPr>
            <a:r>
              <a:rPr lang="ru-RU" sz="1600" dirty="0" smtClean="0"/>
              <a:t>  Уменьшить </a:t>
            </a:r>
            <a:r>
              <a:rPr lang="ru-RU" sz="1600" dirty="0"/>
              <a:t>влияние субъективных мнений специалистов технологов и геологов оценивающих работу скважин по результатам не полной или не достоверной информации полученной по результатам отбора проб.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464</Words>
  <Application>Microsoft Office PowerPoint</Application>
  <PresentationFormat>Экран (4:3)</PresentationFormat>
  <Paragraphs>47</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 Исследование работы скважин на групповой замерной установке с использованием влагомера МПВ700</vt:lpstr>
      <vt:lpstr>Категории скважин для проведения исследований</vt:lpstr>
      <vt:lpstr>Установка влагомера на ГЗУ38А</vt:lpstr>
      <vt:lpstr>Группа скважин с относительно высоким дебитом (20-70 м3/сут) и высоким содержанием воды (70-100%)</vt:lpstr>
      <vt:lpstr>Группа скважин с относительно низким дебитом (1-10 м3/сут) и высоким содержанием воды (15-35%)</vt:lpstr>
      <vt:lpstr>Группа скважин с программным управлением насоса</vt:lpstr>
      <vt:lpstr>Скважины с недопустимо высоким содержанием газа</vt:lpstr>
      <vt:lpstr>Рекомендации по результатам исследований</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подсчета количества нефти в резервуарах оснащенных многофазным измерителем уровня УМФ300 для целей оперативного учета</dc:title>
  <dc:creator>Admin</dc:creator>
  <cp:lastModifiedBy>Oleg</cp:lastModifiedBy>
  <cp:revision>24</cp:revision>
  <dcterms:created xsi:type="dcterms:W3CDTF">2015-09-15T07:27:03Z</dcterms:created>
  <dcterms:modified xsi:type="dcterms:W3CDTF">2018-11-13T07:27:00Z</dcterms:modified>
</cp:coreProperties>
</file>